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8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22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F9ACBA-C5EA-3448-9B2F-912674E9E55A}" type="doc">
      <dgm:prSet loTypeId="urn:microsoft.com/office/officeart/2008/layout/HorizontalMultiLevelHierarchy" loCatId="" qsTypeId="urn:microsoft.com/office/officeart/2005/8/quickstyle/3d5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70F64BAF-C56B-1D4A-9D35-89FE41AFA154}">
      <dgm:prSet phldrT="[Text]" custT="1"/>
      <dgm:spPr/>
      <dgm:t>
        <a:bodyPr/>
        <a:lstStyle/>
        <a:p>
          <a:r>
            <a:rPr lang="en-US" sz="3500" dirty="0"/>
            <a:t>SpaceX API</a:t>
          </a:r>
          <a:br>
            <a:rPr lang="en-US" sz="3500" dirty="0"/>
          </a:br>
          <a:r>
            <a:rPr lang="en-ID" sz="1200" b="0" dirty="0" err="1"/>
            <a:t>api.spacexdata.com</a:t>
          </a:r>
          <a:r>
            <a:rPr lang="en-ID" sz="1200" b="0" dirty="0"/>
            <a:t>/v4</a:t>
          </a:r>
          <a:endParaRPr lang="en-US" sz="3500" dirty="0"/>
        </a:p>
      </dgm:t>
    </dgm:pt>
    <dgm:pt modelId="{7F76C3DA-3A05-344D-82A5-D4F946CFABAB}" type="parTrans" cxnId="{D6F3BBA6-7EFA-BB44-BCC8-38D5C80CD99F}">
      <dgm:prSet/>
      <dgm:spPr/>
      <dgm:t>
        <a:bodyPr/>
        <a:lstStyle/>
        <a:p>
          <a:endParaRPr lang="en-US"/>
        </a:p>
      </dgm:t>
    </dgm:pt>
    <dgm:pt modelId="{E4B15BF8-3216-E94D-A264-FA792CE77E8C}" type="sibTrans" cxnId="{D6F3BBA6-7EFA-BB44-BCC8-38D5C80CD99F}">
      <dgm:prSet/>
      <dgm:spPr/>
      <dgm:t>
        <a:bodyPr/>
        <a:lstStyle/>
        <a:p>
          <a:endParaRPr lang="en-US"/>
        </a:p>
      </dgm:t>
    </dgm:pt>
    <dgm:pt modelId="{D5585AE1-F6C5-464B-9C5D-99AC1FA36B32}">
      <dgm:prSet phldrT="[Text]"/>
      <dgm:spPr/>
      <dgm:t>
        <a:bodyPr/>
        <a:lstStyle/>
        <a:p>
          <a:r>
            <a:rPr lang="en-US" dirty="0"/>
            <a:t>rockets</a:t>
          </a:r>
        </a:p>
      </dgm:t>
    </dgm:pt>
    <dgm:pt modelId="{9FCB163E-EFB2-EE49-91AC-575803F4D3DB}" type="parTrans" cxnId="{E1F48C05-92AB-9A49-AFA4-849650B2B49D}">
      <dgm:prSet/>
      <dgm:spPr/>
      <dgm:t>
        <a:bodyPr/>
        <a:lstStyle/>
        <a:p>
          <a:endParaRPr lang="en-US"/>
        </a:p>
      </dgm:t>
    </dgm:pt>
    <dgm:pt modelId="{13DD9E9C-59CB-2D4E-9973-B7CABDE633F2}" type="sibTrans" cxnId="{E1F48C05-92AB-9A49-AFA4-849650B2B49D}">
      <dgm:prSet/>
      <dgm:spPr/>
      <dgm:t>
        <a:bodyPr/>
        <a:lstStyle/>
        <a:p>
          <a:endParaRPr lang="en-US"/>
        </a:p>
      </dgm:t>
    </dgm:pt>
    <dgm:pt modelId="{192EE41C-A090-3440-AB5F-2BD170B69D49}">
      <dgm:prSet phldrT="[Text]"/>
      <dgm:spPr/>
      <dgm:t>
        <a:bodyPr/>
        <a:lstStyle/>
        <a:p>
          <a:r>
            <a:rPr lang="en-US" dirty="0"/>
            <a:t>launchpads</a:t>
          </a:r>
        </a:p>
      </dgm:t>
    </dgm:pt>
    <dgm:pt modelId="{13D0BAC9-E285-9841-8356-E62E91E58E11}" type="parTrans" cxnId="{29D0D079-5257-B247-A3D7-525630881537}">
      <dgm:prSet/>
      <dgm:spPr/>
      <dgm:t>
        <a:bodyPr/>
        <a:lstStyle/>
        <a:p>
          <a:endParaRPr lang="en-US"/>
        </a:p>
      </dgm:t>
    </dgm:pt>
    <dgm:pt modelId="{A7D6B0E3-8CAC-0B41-93D2-5AE950D6DF05}" type="sibTrans" cxnId="{29D0D079-5257-B247-A3D7-525630881537}">
      <dgm:prSet/>
      <dgm:spPr/>
      <dgm:t>
        <a:bodyPr/>
        <a:lstStyle/>
        <a:p>
          <a:endParaRPr lang="en-US"/>
        </a:p>
      </dgm:t>
    </dgm:pt>
    <dgm:pt modelId="{2377AAAF-472A-4D4A-AD21-59930664DDF0}">
      <dgm:prSet phldrT="[Text]"/>
      <dgm:spPr/>
      <dgm:t>
        <a:bodyPr/>
        <a:lstStyle/>
        <a:p>
          <a:r>
            <a:rPr lang="en-US" dirty="0"/>
            <a:t>payloads</a:t>
          </a:r>
        </a:p>
      </dgm:t>
    </dgm:pt>
    <dgm:pt modelId="{C484AF2C-462E-104B-A6B3-C961721B55B9}" type="parTrans" cxnId="{AD71670E-D5A6-E84A-9DE4-92A45D98C7B2}">
      <dgm:prSet/>
      <dgm:spPr/>
      <dgm:t>
        <a:bodyPr/>
        <a:lstStyle/>
        <a:p>
          <a:endParaRPr lang="en-US"/>
        </a:p>
      </dgm:t>
    </dgm:pt>
    <dgm:pt modelId="{3FCA4559-0EFF-514B-9542-E0AE29B186ED}" type="sibTrans" cxnId="{AD71670E-D5A6-E84A-9DE4-92A45D98C7B2}">
      <dgm:prSet/>
      <dgm:spPr/>
      <dgm:t>
        <a:bodyPr/>
        <a:lstStyle/>
        <a:p>
          <a:endParaRPr lang="en-US"/>
        </a:p>
      </dgm:t>
    </dgm:pt>
    <dgm:pt modelId="{0F4CC6CD-0137-404C-B2A7-F2B6AEC16823}">
      <dgm:prSet phldrT="[Text]"/>
      <dgm:spPr/>
      <dgm:t>
        <a:bodyPr/>
        <a:lstStyle/>
        <a:p>
          <a:r>
            <a:rPr lang="en-US" dirty="0"/>
            <a:t>cores</a:t>
          </a:r>
        </a:p>
      </dgm:t>
    </dgm:pt>
    <dgm:pt modelId="{1249E58B-1868-4C40-9386-199D5A116A78}" type="parTrans" cxnId="{197BAAC2-4908-6D4C-92DC-E4A9F6D83E42}">
      <dgm:prSet/>
      <dgm:spPr/>
      <dgm:t>
        <a:bodyPr/>
        <a:lstStyle/>
        <a:p>
          <a:endParaRPr lang="en-US"/>
        </a:p>
      </dgm:t>
    </dgm:pt>
    <dgm:pt modelId="{724C6818-6F17-5A40-8DA4-445BA2723F04}" type="sibTrans" cxnId="{197BAAC2-4908-6D4C-92DC-E4A9F6D83E42}">
      <dgm:prSet/>
      <dgm:spPr/>
      <dgm:t>
        <a:bodyPr/>
        <a:lstStyle/>
        <a:p>
          <a:endParaRPr lang="en-US"/>
        </a:p>
      </dgm:t>
    </dgm:pt>
    <dgm:pt modelId="{B6D4CC9D-B83E-8A47-A7FC-2B204B0971CF}" type="pres">
      <dgm:prSet presAssocID="{63F9ACBA-C5EA-3448-9B2F-912674E9E55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81BF2A7-B0B4-6248-BAD0-FDDE77C1F553}" type="pres">
      <dgm:prSet presAssocID="{70F64BAF-C56B-1D4A-9D35-89FE41AFA154}" presName="root1" presStyleCnt="0"/>
      <dgm:spPr/>
    </dgm:pt>
    <dgm:pt modelId="{04153337-640A-C04A-8A13-CD5035D34559}" type="pres">
      <dgm:prSet presAssocID="{70F64BAF-C56B-1D4A-9D35-89FE41AFA154}" presName="LevelOneTextNode" presStyleLbl="node0" presStyleIdx="0" presStyleCnt="1">
        <dgm:presLayoutVars>
          <dgm:chPref val="3"/>
        </dgm:presLayoutVars>
      </dgm:prSet>
      <dgm:spPr/>
    </dgm:pt>
    <dgm:pt modelId="{6D6ADEBB-882D-1D4D-83B3-920B47F01303}" type="pres">
      <dgm:prSet presAssocID="{70F64BAF-C56B-1D4A-9D35-89FE41AFA154}" presName="level2hierChild" presStyleCnt="0"/>
      <dgm:spPr/>
    </dgm:pt>
    <dgm:pt modelId="{1F071ACB-FF45-8545-87AF-47061A60D1FF}" type="pres">
      <dgm:prSet presAssocID="{9FCB163E-EFB2-EE49-91AC-575803F4D3DB}" presName="conn2-1" presStyleLbl="parChTrans1D2" presStyleIdx="0" presStyleCnt="4"/>
      <dgm:spPr/>
    </dgm:pt>
    <dgm:pt modelId="{8BFC3A8B-39F9-8F45-A815-5D38CF592FC2}" type="pres">
      <dgm:prSet presAssocID="{9FCB163E-EFB2-EE49-91AC-575803F4D3DB}" presName="connTx" presStyleLbl="parChTrans1D2" presStyleIdx="0" presStyleCnt="4"/>
      <dgm:spPr/>
    </dgm:pt>
    <dgm:pt modelId="{40D2E7C8-1482-1241-9BF0-E5A6B601575F}" type="pres">
      <dgm:prSet presAssocID="{D5585AE1-F6C5-464B-9C5D-99AC1FA36B32}" presName="root2" presStyleCnt="0"/>
      <dgm:spPr/>
    </dgm:pt>
    <dgm:pt modelId="{AEAE7FE4-A7BD-1547-8573-7D70E6CF2944}" type="pres">
      <dgm:prSet presAssocID="{D5585AE1-F6C5-464B-9C5D-99AC1FA36B32}" presName="LevelTwoTextNode" presStyleLbl="node2" presStyleIdx="0" presStyleCnt="4">
        <dgm:presLayoutVars>
          <dgm:chPref val="3"/>
        </dgm:presLayoutVars>
      </dgm:prSet>
      <dgm:spPr/>
    </dgm:pt>
    <dgm:pt modelId="{55F0FF3F-1526-7E43-A81A-CA45807BF3D6}" type="pres">
      <dgm:prSet presAssocID="{D5585AE1-F6C5-464B-9C5D-99AC1FA36B32}" presName="level3hierChild" presStyleCnt="0"/>
      <dgm:spPr/>
    </dgm:pt>
    <dgm:pt modelId="{4FE885FF-A326-6A4F-A97F-F0CCB0079EBF}" type="pres">
      <dgm:prSet presAssocID="{13D0BAC9-E285-9841-8356-E62E91E58E11}" presName="conn2-1" presStyleLbl="parChTrans1D2" presStyleIdx="1" presStyleCnt="4"/>
      <dgm:spPr/>
    </dgm:pt>
    <dgm:pt modelId="{7F1BA1E9-1320-C54D-BCFB-AB1AC07F3A4E}" type="pres">
      <dgm:prSet presAssocID="{13D0BAC9-E285-9841-8356-E62E91E58E11}" presName="connTx" presStyleLbl="parChTrans1D2" presStyleIdx="1" presStyleCnt="4"/>
      <dgm:spPr/>
    </dgm:pt>
    <dgm:pt modelId="{0972B98B-0425-CC43-8C7A-C97842BF9758}" type="pres">
      <dgm:prSet presAssocID="{192EE41C-A090-3440-AB5F-2BD170B69D49}" presName="root2" presStyleCnt="0"/>
      <dgm:spPr/>
    </dgm:pt>
    <dgm:pt modelId="{69199D25-2A07-E84B-AD53-C1E8023270E4}" type="pres">
      <dgm:prSet presAssocID="{192EE41C-A090-3440-AB5F-2BD170B69D49}" presName="LevelTwoTextNode" presStyleLbl="node2" presStyleIdx="1" presStyleCnt="4">
        <dgm:presLayoutVars>
          <dgm:chPref val="3"/>
        </dgm:presLayoutVars>
      </dgm:prSet>
      <dgm:spPr/>
    </dgm:pt>
    <dgm:pt modelId="{468F1C19-7D13-A74B-9457-79C69C1E3429}" type="pres">
      <dgm:prSet presAssocID="{192EE41C-A090-3440-AB5F-2BD170B69D49}" presName="level3hierChild" presStyleCnt="0"/>
      <dgm:spPr/>
    </dgm:pt>
    <dgm:pt modelId="{EA96927F-A8B6-824C-918C-85680543EB59}" type="pres">
      <dgm:prSet presAssocID="{C484AF2C-462E-104B-A6B3-C961721B55B9}" presName="conn2-1" presStyleLbl="parChTrans1D2" presStyleIdx="2" presStyleCnt="4"/>
      <dgm:spPr/>
    </dgm:pt>
    <dgm:pt modelId="{7091A60F-D9F3-6D45-8026-E34EB9EAEA7E}" type="pres">
      <dgm:prSet presAssocID="{C484AF2C-462E-104B-A6B3-C961721B55B9}" presName="connTx" presStyleLbl="parChTrans1D2" presStyleIdx="2" presStyleCnt="4"/>
      <dgm:spPr/>
    </dgm:pt>
    <dgm:pt modelId="{EB23E8D9-69C8-BE48-AACA-1C48ECE01063}" type="pres">
      <dgm:prSet presAssocID="{2377AAAF-472A-4D4A-AD21-59930664DDF0}" presName="root2" presStyleCnt="0"/>
      <dgm:spPr/>
    </dgm:pt>
    <dgm:pt modelId="{61FAFCF4-023E-A440-AAC6-D1542C17D381}" type="pres">
      <dgm:prSet presAssocID="{2377AAAF-472A-4D4A-AD21-59930664DDF0}" presName="LevelTwoTextNode" presStyleLbl="node2" presStyleIdx="2" presStyleCnt="4">
        <dgm:presLayoutVars>
          <dgm:chPref val="3"/>
        </dgm:presLayoutVars>
      </dgm:prSet>
      <dgm:spPr/>
    </dgm:pt>
    <dgm:pt modelId="{43392D17-C6A5-ED4C-AB4D-D189253AF4D2}" type="pres">
      <dgm:prSet presAssocID="{2377AAAF-472A-4D4A-AD21-59930664DDF0}" presName="level3hierChild" presStyleCnt="0"/>
      <dgm:spPr/>
    </dgm:pt>
    <dgm:pt modelId="{2941B4F7-A53C-5A4C-AF1E-D9DA06102AD4}" type="pres">
      <dgm:prSet presAssocID="{1249E58B-1868-4C40-9386-199D5A116A78}" presName="conn2-1" presStyleLbl="parChTrans1D2" presStyleIdx="3" presStyleCnt="4"/>
      <dgm:spPr/>
    </dgm:pt>
    <dgm:pt modelId="{17B2570D-BBC0-EB42-98AC-81EF66042742}" type="pres">
      <dgm:prSet presAssocID="{1249E58B-1868-4C40-9386-199D5A116A78}" presName="connTx" presStyleLbl="parChTrans1D2" presStyleIdx="3" presStyleCnt="4"/>
      <dgm:spPr/>
    </dgm:pt>
    <dgm:pt modelId="{8CD1F6B7-5ECB-3D47-ADA0-AC6990F92F7D}" type="pres">
      <dgm:prSet presAssocID="{0F4CC6CD-0137-404C-B2A7-F2B6AEC16823}" presName="root2" presStyleCnt="0"/>
      <dgm:spPr/>
    </dgm:pt>
    <dgm:pt modelId="{43DA91A0-E2C6-C045-AD78-01DC4E2E69C9}" type="pres">
      <dgm:prSet presAssocID="{0F4CC6CD-0137-404C-B2A7-F2B6AEC16823}" presName="LevelTwoTextNode" presStyleLbl="node2" presStyleIdx="3" presStyleCnt="4">
        <dgm:presLayoutVars>
          <dgm:chPref val="3"/>
        </dgm:presLayoutVars>
      </dgm:prSet>
      <dgm:spPr/>
    </dgm:pt>
    <dgm:pt modelId="{E8D25D54-60A7-6446-B808-118C59D01690}" type="pres">
      <dgm:prSet presAssocID="{0F4CC6CD-0137-404C-B2A7-F2B6AEC16823}" presName="level3hierChild" presStyleCnt="0"/>
      <dgm:spPr/>
    </dgm:pt>
  </dgm:ptLst>
  <dgm:cxnLst>
    <dgm:cxn modelId="{E1F48C05-92AB-9A49-AFA4-849650B2B49D}" srcId="{70F64BAF-C56B-1D4A-9D35-89FE41AFA154}" destId="{D5585AE1-F6C5-464B-9C5D-99AC1FA36B32}" srcOrd="0" destOrd="0" parTransId="{9FCB163E-EFB2-EE49-91AC-575803F4D3DB}" sibTransId="{13DD9E9C-59CB-2D4E-9973-B7CABDE633F2}"/>
    <dgm:cxn modelId="{AD71670E-D5A6-E84A-9DE4-92A45D98C7B2}" srcId="{70F64BAF-C56B-1D4A-9D35-89FE41AFA154}" destId="{2377AAAF-472A-4D4A-AD21-59930664DDF0}" srcOrd="2" destOrd="0" parTransId="{C484AF2C-462E-104B-A6B3-C961721B55B9}" sibTransId="{3FCA4559-0EFF-514B-9542-E0AE29B186ED}"/>
    <dgm:cxn modelId="{7E02B026-5F9C-104C-AF4A-F0874DC1AEF6}" type="presOf" srcId="{192EE41C-A090-3440-AB5F-2BD170B69D49}" destId="{69199D25-2A07-E84B-AD53-C1E8023270E4}" srcOrd="0" destOrd="0" presId="urn:microsoft.com/office/officeart/2008/layout/HorizontalMultiLevelHierarchy"/>
    <dgm:cxn modelId="{149D542D-36CC-504A-BB58-2F019630C991}" type="presOf" srcId="{1249E58B-1868-4C40-9386-199D5A116A78}" destId="{17B2570D-BBC0-EB42-98AC-81EF66042742}" srcOrd="1" destOrd="0" presId="urn:microsoft.com/office/officeart/2008/layout/HorizontalMultiLevelHierarchy"/>
    <dgm:cxn modelId="{0997FD51-788F-B848-8DA4-836F2AD75684}" type="presOf" srcId="{C484AF2C-462E-104B-A6B3-C961721B55B9}" destId="{7091A60F-D9F3-6D45-8026-E34EB9EAEA7E}" srcOrd="1" destOrd="0" presId="urn:microsoft.com/office/officeart/2008/layout/HorizontalMultiLevelHierarchy"/>
    <dgm:cxn modelId="{73B0F55F-4DC5-F840-8751-B1D928D6430B}" type="presOf" srcId="{1249E58B-1868-4C40-9386-199D5A116A78}" destId="{2941B4F7-A53C-5A4C-AF1E-D9DA06102AD4}" srcOrd="0" destOrd="0" presId="urn:microsoft.com/office/officeart/2008/layout/HorizontalMultiLevelHierarchy"/>
    <dgm:cxn modelId="{968BE375-C9B6-604C-9AAE-2392548072C4}" type="presOf" srcId="{2377AAAF-472A-4D4A-AD21-59930664DDF0}" destId="{61FAFCF4-023E-A440-AAC6-D1542C17D381}" srcOrd="0" destOrd="0" presId="urn:microsoft.com/office/officeart/2008/layout/HorizontalMultiLevelHierarchy"/>
    <dgm:cxn modelId="{29D0D079-5257-B247-A3D7-525630881537}" srcId="{70F64BAF-C56B-1D4A-9D35-89FE41AFA154}" destId="{192EE41C-A090-3440-AB5F-2BD170B69D49}" srcOrd="1" destOrd="0" parTransId="{13D0BAC9-E285-9841-8356-E62E91E58E11}" sibTransId="{A7D6B0E3-8CAC-0B41-93D2-5AE950D6DF05}"/>
    <dgm:cxn modelId="{2E216884-CDFD-BF4F-ABA2-A561494F5FE6}" type="presOf" srcId="{C484AF2C-462E-104B-A6B3-C961721B55B9}" destId="{EA96927F-A8B6-824C-918C-85680543EB59}" srcOrd="0" destOrd="0" presId="urn:microsoft.com/office/officeart/2008/layout/HorizontalMultiLevelHierarchy"/>
    <dgm:cxn modelId="{D6F3BBA6-7EFA-BB44-BCC8-38D5C80CD99F}" srcId="{63F9ACBA-C5EA-3448-9B2F-912674E9E55A}" destId="{70F64BAF-C56B-1D4A-9D35-89FE41AFA154}" srcOrd="0" destOrd="0" parTransId="{7F76C3DA-3A05-344D-82A5-D4F946CFABAB}" sibTransId="{E4B15BF8-3216-E94D-A264-FA792CE77E8C}"/>
    <dgm:cxn modelId="{E4ECDFB3-9318-7347-8CD6-B41E50865F2A}" type="presOf" srcId="{13D0BAC9-E285-9841-8356-E62E91E58E11}" destId="{4FE885FF-A326-6A4F-A97F-F0CCB0079EBF}" srcOrd="0" destOrd="0" presId="urn:microsoft.com/office/officeart/2008/layout/HorizontalMultiLevelHierarchy"/>
    <dgm:cxn modelId="{A5AE86BC-D6ED-E944-94D5-2B3056072064}" type="presOf" srcId="{63F9ACBA-C5EA-3448-9B2F-912674E9E55A}" destId="{B6D4CC9D-B83E-8A47-A7FC-2B204B0971CF}" srcOrd="0" destOrd="0" presId="urn:microsoft.com/office/officeart/2008/layout/HorizontalMultiLevelHierarchy"/>
    <dgm:cxn modelId="{197BAAC2-4908-6D4C-92DC-E4A9F6D83E42}" srcId="{70F64BAF-C56B-1D4A-9D35-89FE41AFA154}" destId="{0F4CC6CD-0137-404C-B2A7-F2B6AEC16823}" srcOrd="3" destOrd="0" parTransId="{1249E58B-1868-4C40-9386-199D5A116A78}" sibTransId="{724C6818-6F17-5A40-8DA4-445BA2723F04}"/>
    <dgm:cxn modelId="{FDB37EC4-1465-8543-BCBA-4866478A5A67}" type="presOf" srcId="{0F4CC6CD-0137-404C-B2A7-F2B6AEC16823}" destId="{43DA91A0-E2C6-C045-AD78-01DC4E2E69C9}" srcOrd="0" destOrd="0" presId="urn:microsoft.com/office/officeart/2008/layout/HorizontalMultiLevelHierarchy"/>
    <dgm:cxn modelId="{E708B3C7-E13B-734A-B0C3-3AC73832D713}" type="presOf" srcId="{9FCB163E-EFB2-EE49-91AC-575803F4D3DB}" destId="{1F071ACB-FF45-8545-87AF-47061A60D1FF}" srcOrd="0" destOrd="0" presId="urn:microsoft.com/office/officeart/2008/layout/HorizontalMultiLevelHierarchy"/>
    <dgm:cxn modelId="{01706CC8-8883-5C4B-B89B-190676DC47C1}" type="presOf" srcId="{13D0BAC9-E285-9841-8356-E62E91E58E11}" destId="{7F1BA1E9-1320-C54D-BCFB-AB1AC07F3A4E}" srcOrd="1" destOrd="0" presId="urn:microsoft.com/office/officeart/2008/layout/HorizontalMultiLevelHierarchy"/>
    <dgm:cxn modelId="{35E954CB-8BD3-D04F-BEC3-CF372857F8EC}" type="presOf" srcId="{9FCB163E-EFB2-EE49-91AC-575803F4D3DB}" destId="{8BFC3A8B-39F9-8F45-A815-5D38CF592FC2}" srcOrd="1" destOrd="0" presId="urn:microsoft.com/office/officeart/2008/layout/HorizontalMultiLevelHierarchy"/>
    <dgm:cxn modelId="{B70730E1-4D35-FC4C-AB81-F395700CF86C}" type="presOf" srcId="{D5585AE1-F6C5-464B-9C5D-99AC1FA36B32}" destId="{AEAE7FE4-A7BD-1547-8573-7D70E6CF2944}" srcOrd="0" destOrd="0" presId="urn:microsoft.com/office/officeart/2008/layout/HorizontalMultiLevelHierarchy"/>
    <dgm:cxn modelId="{877E73FB-F851-294B-ADA6-0C0D36D89E3C}" type="presOf" srcId="{70F64BAF-C56B-1D4A-9D35-89FE41AFA154}" destId="{04153337-640A-C04A-8A13-CD5035D34559}" srcOrd="0" destOrd="0" presId="urn:microsoft.com/office/officeart/2008/layout/HorizontalMultiLevelHierarchy"/>
    <dgm:cxn modelId="{AB274255-55C2-9D45-9BBC-FF3E50947684}" type="presParOf" srcId="{B6D4CC9D-B83E-8A47-A7FC-2B204B0971CF}" destId="{A81BF2A7-B0B4-6248-BAD0-FDDE77C1F553}" srcOrd="0" destOrd="0" presId="urn:microsoft.com/office/officeart/2008/layout/HorizontalMultiLevelHierarchy"/>
    <dgm:cxn modelId="{150DF173-3629-2844-A634-C9C3ACB37455}" type="presParOf" srcId="{A81BF2A7-B0B4-6248-BAD0-FDDE77C1F553}" destId="{04153337-640A-C04A-8A13-CD5035D34559}" srcOrd="0" destOrd="0" presId="urn:microsoft.com/office/officeart/2008/layout/HorizontalMultiLevelHierarchy"/>
    <dgm:cxn modelId="{5000D943-0F21-0D42-A6EE-96D17A5CD3A9}" type="presParOf" srcId="{A81BF2A7-B0B4-6248-BAD0-FDDE77C1F553}" destId="{6D6ADEBB-882D-1D4D-83B3-920B47F01303}" srcOrd="1" destOrd="0" presId="urn:microsoft.com/office/officeart/2008/layout/HorizontalMultiLevelHierarchy"/>
    <dgm:cxn modelId="{822FAA7A-BAF7-B849-8368-E302F0DCC3C4}" type="presParOf" srcId="{6D6ADEBB-882D-1D4D-83B3-920B47F01303}" destId="{1F071ACB-FF45-8545-87AF-47061A60D1FF}" srcOrd="0" destOrd="0" presId="urn:microsoft.com/office/officeart/2008/layout/HorizontalMultiLevelHierarchy"/>
    <dgm:cxn modelId="{71D62601-8A38-8F44-91EC-67F681C02BCC}" type="presParOf" srcId="{1F071ACB-FF45-8545-87AF-47061A60D1FF}" destId="{8BFC3A8B-39F9-8F45-A815-5D38CF592FC2}" srcOrd="0" destOrd="0" presId="urn:microsoft.com/office/officeart/2008/layout/HorizontalMultiLevelHierarchy"/>
    <dgm:cxn modelId="{544ADD87-06E1-C34A-A51D-55526C841DDC}" type="presParOf" srcId="{6D6ADEBB-882D-1D4D-83B3-920B47F01303}" destId="{40D2E7C8-1482-1241-9BF0-E5A6B601575F}" srcOrd="1" destOrd="0" presId="urn:microsoft.com/office/officeart/2008/layout/HorizontalMultiLevelHierarchy"/>
    <dgm:cxn modelId="{C963B0AB-6C5D-B444-A66F-AFA61EA47859}" type="presParOf" srcId="{40D2E7C8-1482-1241-9BF0-E5A6B601575F}" destId="{AEAE7FE4-A7BD-1547-8573-7D70E6CF2944}" srcOrd="0" destOrd="0" presId="urn:microsoft.com/office/officeart/2008/layout/HorizontalMultiLevelHierarchy"/>
    <dgm:cxn modelId="{F552C33E-902B-0F4D-9851-006830D012C4}" type="presParOf" srcId="{40D2E7C8-1482-1241-9BF0-E5A6B601575F}" destId="{55F0FF3F-1526-7E43-A81A-CA45807BF3D6}" srcOrd="1" destOrd="0" presId="urn:microsoft.com/office/officeart/2008/layout/HorizontalMultiLevelHierarchy"/>
    <dgm:cxn modelId="{8D1F64E5-D159-5040-91A3-2A2E3FF2E965}" type="presParOf" srcId="{6D6ADEBB-882D-1D4D-83B3-920B47F01303}" destId="{4FE885FF-A326-6A4F-A97F-F0CCB0079EBF}" srcOrd="2" destOrd="0" presId="urn:microsoft.com/office/officeart/2008/layout/HorizontalMultiLevelHierarchy"/>
    <dgm:cxn modelId="{25D0121D-3DDA-8441-8545-28639D5794EA}" type="presParOf" srcId="{4FE885FF-A326-6A4F-A97F-F0CCB0079EBF}" destId="{7F1BA1E9-1320-C54D-BCFB-AB1AC07F3A4E}" srcOrd="0" destOrd="0" presId="urn:microsoft.com/office/officeart/2008/layout/HorizontalMultiLevelHierarchy"/>
    <dgm:cxn modelId="{88033E3A-005C-E646-800B-0C79A62ADF25}" type="presParOf" srcId="{6D6ADEBB-882D-1D4D-83B3-920B47F01303}" destId="{0972B98B-0425-CC43-8C7A-C97842BF9758}" srcOrd="3" destOrd="0" presId="urn:microsoft.com/office/officeart/2008/layout/HorizontalMultiLevelHierarchy"/>
    <dgm:cxn modelId="{68AA9421-1E52-AD47-A9F7-463E32C7151C}" type="presParOf" srcId="{0972B98B-0425-CC43-8C7A-C97842BF9758}" destId="{69199D25-2A07-E84B-AD53-C1E8023270E4}" srcOrd="0" destOrd="0" presId="urn:microsoft.com/office/officeart/2008/layout/HorizontalMultiLevelHierarchy"/>
    <dgm:cxn modelId="{8BB07ECF-DEDD-FC40-A3AA-A10B842DD89D}" type="presParOf" srcId="{0972B98B-0425-CC43-8C7A-C97842BF9758}" destId="{468F1C19-7D13-A74B-9457-79C69C1E3429}" srcOrd="1" destOrd="0" presId="urn:microsoft.com/office/officeart/2008/layout/HorizontalMultiLevelHierarchy"/>
    <dgm:cxn modelId="{27A87AB2-755F-F641-8384-E16328DD5D3B}" type="presParOf" srcId="{6D6ADEBB-882D-1D4D-83B3-920B47F01303}" destId="{EA96927F-A8B6-824C-918C-85680543EB59}" srcOrd="4" destOrd="0" presId="urn:microsoft.com/office/officeart/2008/layout/HorizontalMultiLevelHierarchy"/>
    <dgm:cxn modelId="{0BE59B06-8131-FC45-B986-E317E0C829DD}" type="presParOf" srcId="{EA96927F-A8B6-824C-918C-85680543EB59}" destId="{7091A60F-D9F3-6D45-8026-E34EB9EAEA7E}" srcOrd="0" destOrd="0" presId="urn:microsoft.com/office/officeart/2008/layout/HorizontalMultiLevelHierarchy"/>
    <dgm:cxn modelId="{8B64BFA2-4FEB-794E-ADD6-B6EB638B1394}" type="presParOf" srcId="{6D6ADEBB-882D-1D4D-83B3-920B47F01303}" destId="{EB23E8D9-69C8-BE48-AACA-1C48ECE01063}" srcOrd="5" destOrd="0" presId="urn:microsoft.com/office/officeart/2008/layout/HorizontalMultiLevelHierarchy"/>
    <dgm:cxn modelId="{272A10CB-381D-ED49-B032-6206BF3FA398}" type="presParOf" srcId="{EB23E8D9-69C8-BE48-AACA-1C48ECE01063}" destId="{61FAFCF4-023E-A440-AAC6-D1542C17D381}" srcOrd="0" destOrd="0" presId="urn:microsoft.com/office/officeart/2008/layout/HorizontalMultiLevelHierarchy"/>
    <dgm:cxn modelId="{0B169DCB-604A-CE4A-8D68-9A788267E6C8}" type="presParOf" srcId="{EB23E8D9-69C8-BE48-AACA-1C48ECE01063}" destId="{43392D17-C6A5-ED4C-AB4D-D189253AF4D2}" srcOrd="1" destOrd="0" presId="urn:microsoft.com/office/officeart/2008/layout/HorizontalMultiLevelHierarchy"/>
    <dgm:cxn modelId="{85D94A17-D28F-7344-A908-8A0073DCB66D}" type="presParOf" srcId="{6D6ADEBB-882D-1D4D-83B3-920B47F01303}" destId="{2941B4F7-A53C-5A4C-AF1E-D9DA06102AD4}" srcOrd="6" destOrd="0" presId="urn:microsoft.com/office/officeart/2008/layout/HorizontalMultiLevelHierarchy"/>
    <dgm:cxn modelId="{057BBF6A-7643-1A47-A382-5E467D4C7367}" type="presParOf" srcId="{2941B4F7-A53C-5A4C-AF1E-D9DA06102AD4}" destId="{17B2570D-BBC0-EB42-98AC-81EF66042742}" srcOrd="0" destOrd="0" presId="urn:microsoft.com/office/officeart/2008/layout/HorizontalMultiLevelHierarchy"/>
    <dgm:cxn modelId="{AC0364BD-0D8E-AB49-B8EA-2D1AAAC4B47E}" type="presParOf" srcId="{6D6ADEBB-882D-1D4D-83B3-920B47F01303}" destId="{8CD1F6B7-5ECB-3D47-ADA0-AC6990F92F7D}" srcOrd="7" destOrd="0" presId="urn:microsoft.com/office/officeart/2008/layout/HorizontalMultiLevelHierarchy"/>
    <dgm:cxn modelId="{425AB352-FAEF-2B48-99D3-3671CD043C79}" type="presParOf" srcId="{8CD1F6B7-5ECB-3D47-ADA0-AC6990F92F7D}" destId="{43DA91A0-E2C6-C045-AD78-01DC4E2E69C9}" srcOrd="0" destOrd="0" presId="urn:microsoft.com/office/officeart/2008/layout/HorizontalMultiLevelHierarchy"/>
    <dgm:cxn modelId="{F5100F9C-2800-5E4F-B8AE-A55592CAC46D}" type="presParOf" srcId="{8CD1F6B7-5ECB-3D47-ADA0-AC6990F92F7D}" destId="{E8D25D54-60A7-6446-B808-118C59D0169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5FE517-1946-0C42-9B15-04C07A24AEE5}" type="doc">
      <dgm:prSet loTypeId="urn:microsoft.com/office/officeart/2005/8/layout/process2" loCatId="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A66DE3D8-45E7-FB47-B843-A099B70F6E3F}">
      <dgm:prSet phldrT="[Text]"/>
      <dgm:spPr/>
      <dgm:t>
        <a:bodyPr/>
        <a:lstStyle/>
        <a:p>
          <a:r>
            <a:rPr lang="en-US" dirty="0"/>
            <a:t>Wikipedia</a:t>
          </a:r>
        </a:p>
      </dgm:t>
    </dgm:pt>
    <dgm:pt modelId="{EDE456ED-7D5D-1A43-9EEA-E2D4C39E9A66}" type="parTrans" cxnId="{90072B3E-62D2-8440-BBA5-68202E69B98B}">
      <dgm:prSet/>
      <dgm:spPr/>
      <dgm:t>
        <a:bodyPr/>
        <a:lstStyle/>
        <a:p>
          <a:endParaRPr lang="en-US"/>
        </a:p>
      </dgm:t>
    </dgm:pt>
    <dgm:pt modelId="{DC78957C-3A01-B944-B99E-5DE6302BE593}" type="sibTrans" cxnId="{90072B3E-62D2-8440-BBA5-68202E69B98B}">
      <dgm:prSet/>
      <dgm:spPr/>
      <dgm:t>
        <a:bodyPr/>
        <a:lstStyle/>
        <a:p>
          <a:endParaRPr lang="en-US"/>
        </a:p>
      </dgm:t>
    </dgm:pt>
    <dgm:pt modelId="{6405EAA6-25B2-F546-8505-AA774E7DF528}">
      <dgm:prSet phldrT="[Text]"/>
      <dgm:spPr/>
      <dgm:t>
        <a:bodyPr/>
        <a:lstStyle/>
        <a:p>
          <a:r>
            <a:rPr lang="en-US" dirty="0"/>
            <a:t>Request, </a:t>
          </a:r>
          <a:r>
            <a:rPr lang="en-US" dirty="0" err="1"/>
            <a:t>BeautifulSoup</a:t>
          </a:r>
          <a:endParaRPr lang="en-US" dirty="0"/>
        </a:p>
      </dgm:t>
    </dgm:pt>
    <dgm:pt modelId="{EFAAAF44-4566-344C-96E7-89993C475B75}" type="parTrans" cxnId="{6AA33220-62BD-BC48-BBD9-B5F4556022E3}">
      <dgm:prSet/>
      <dgm:spPr/>
      <dgm:t>
        <a:bodyPr/>
        <a:lstStyle/>
        <a:p>
          <a:endParaRPr lang="en-US"/>
        </a:p>
      </dgm:t>
    </dgm:pt>
    <dgm:pt modelId="{4C56F8D3-3A7D-2442-B420-82FB350E540E}" type="sibTrans" cxnId="{6AA33220-62BD-BC48-BBD9-B5F4556022E3}">
      <dgm:prSet/>
      <dgm:spPr/>
      <dgm:t>
        <a:bodyPr/>
        <a:lstStyle/>
        <a:p>
          <a:endParaRPr lang="en-US"/>
        </a:p>
      </dgm:t>
    </dgm:pt>
    <dgm:pt modelId="{85951E1F-A872-B142-8B8E-3A4456E3796F}">
      <dgm:prSet phldrT="[Text]"/>
      <dgm:spPr/>
      <dgm:t>
        <a:bodyPr/>
        <a:lstStyle/>
        <a:p>
          <a:r>
            <a:rPr lang="en-US" dirty="0"/>
            <a:t>Pandas </a:t>
          </a:r>
          <a:r>
            <a:rPr lang="en-US" dirty="0" err="1"/>
            <a:t>Dataframe</a:t>
          </a:r>
          <a:endParaRPr lang="en-US" dirty="0"/>
        </a:p>
      </dgm:t>
    </dgm:pt>
    <dgm:pt modelId="{7A713FFA-A66E-FC4E-9D96-4924D3F07856}" type="parTrans" cxnId="{A9E5DDBE-8F41-9A4D-8D9F-F8B571708D91}">
      <dgm:prSet/>
      <dgm:spPr/>
      <dgm:t>
        <a:bodyPr/>
        <a:lstStyle/>
        <a:p>
          <a:endParaRPr lang="en-US"/>
        </a:p>
      </dgm:t>
    </dgm:pt>
    <dgm:pt modelId="{2D124061-D62B-184F-8BCD-EB116B838231}" type="sibTrans" cxnId="{A9E5DDBE-8F41-9A4D-8D9F-F8B571708D91}">
      <dgm:prSet/>
      <dgm:spPr/>
      <dgm:t>
        <a:bodyPr/>
        <a:lstStyle/>
        <a:p>
          <a:endParaRPr lang="en-US"/>
        </a:p>
      </dgm:t>
    </dgm:pt>
    <dgm:pt modelId="{E0EAFB90-ED1F-DA44-8AC1-2957DCD8D4F7}" type="pres">
      <dgm:prSet presAssocID="{775FE517-1946-0C42-9B15-04C07A24AEE5}" presName="linearFlow" presStyleCnt="0">
        <dgm:presLayoutVars>
          <dgm:resizeHandles val="exact"/>
        </dgm:presLayoutVars>
      </dgm:prSet>
      <dgm:spPr/>
    </dgm:pt>
    <dgm:pt modelId="{AF264109-8CC7-494B-B872-F2D8CFC794EF}" type="pres">
      <dgm:prSet presAssocID="{A66DE3D8-45E7-FB47-B843-A099B70F6E3F}" presName="node" presStyleLbl="node1" presStyleIdx="0" presStyleCnt="3">
        <dgm:presLayoutVars>
          <dgm:bulletEnabled val="1"/>
        </dgm:presLayoutVars>
      </dgm:prSet>
      <dgm:spPr/>
    </dgm:pt>
    <dgm:pt modelId="{8D2419BA-14AA-2948-BAA3-3D00D0CEF0FC}" type="pres">
      <dgm:prSet presAssocID="{DC78957C-3A01-B944-B99E-5DE6302BE593}" presName="sibTrans" presStyleLbl="sibTrans2D1" presStyleIdx="0" presStyleCnt="2"/>
      <dgm:spPr/>
    </dgm:pt>
    <dgm:pt modelId="{24BF094A-7B4C-1441-AE5F-0B878989D39D}" type="pres">
      <dgm:prSet presAssocID="{DC78957C-3A01-B944-B99E-5DE6302BE593}" presName="connectorText" presStyleLbl="sibTrans2D1" presStyleIdx="0" presStyleCnt="2"/>
      <dgm:spPr/>
    </dgm:pt>
    <dgm:pt modelId="{6754FEC5-9961-0746-95A9-328DD03DA18B}" type="pres">
      <dgm:prSet presAssocID="{6405EAA6-25B2-F546-8505-AA774E7DF528}" presName="node" presStyleLbl="node1" presStyleIdx="1" presStyleCnt="3">
        <dgm:presLayoutVars>
          <dgm:bulletEnabled val="1"/>
        </dgm:presLayoutVars>
      </dgm:prSet>
      <dgm:spPr/>
    </dgm:pt>
    <dgm:pt modelId="{9D8969B7-C2C0-DB4D-B9BC-B82A16761BB1}" type="pres">
      <dgm:prSet presAssocID="{4C56F8D3-3A7D-2442-B420-82FB350E540E}" presName="sibTrans" presStyleLbl="sibTrans2D1" presStyleIdx="1" presStyleCnt="2"/>
      <dgm:spPr/>
    </dgm:pt>
    <dgm:pt modelId="{E03464E5-F797-9B44-884B-8C1AD97796B5}" type="pres">
      <dgm:prSet presAssocID="{4C56F8D3-3A7D-2442-B420-82FB350E540E}" presName="connectorText" presStyleLbl="sibTrans2D1" presStyleIdx="1" presStyleCnt="2"/>
      <dgm:spPr/>
    </dgm:pt>
    <dgm:pt modelId="{D3DCC714-5370-CE48-9C8D-6E68E5978E97}" type="pres">
      <dgm:prSet presAssocID="{85951E1F-A872-B142-8B8E-3A4456E3796F}" presName="node" presStyleLbl="node1" presStyleIdx="2" presStyleCnt="3">
        <dgm:presLayoutVars>
          <dgm:bulletEnabled val="1"/>
        </dgm:presLayoutVars>
      </dgm:prSet>
      <dgm:spPr/>
    </dgm:pt>
  </dgm:ptLst>
  <dgm:cxnLst>
    <dgm:cxn modelId="{6AA33220-62BD-BC48-BBD9-B5F4556022E3}" srcId="{775FE517-1946-0C42-9B15-04C07A24AEE5}" destId="{6405EAA6-25B2-F546-8505-AA774E7DF528}" srcOrd="1" destOrd="0" parTransId="{EFAAAF44-4566-344C-96E7-89993C475B75}" sibTransId="{4C56F8D3-3A7D-2442-B420-82FB350E540E}"/>
    <dgm:cxn modelId="{68919635-3C27-1C46-B3A1-9A0732C92460}" type="presOf" srcId="{4C56F8D3-3A7D-2442-B420-82FB350E540E}" destId="{E03464E5-F797-9B44-884B-8C1AD97796B5}" srcOrd="1" destOrd="0" presId="urn:microsoft.com/office/officeart/2005/8/layout/process2"/>
    <dgm:cxn modelId="{C5E7353A-DC37-1540-835F-BFB451B8E6F4}" type="presOf" srcId="{DC78957C-3A01-B944-B99E-5DE6302BE593}" destId="{8D2419BA-14AA-2948-BAA3-3D00D0CEF0FC}" srcOrd="0" destOrd="0" presId="urn:microsoft.com/office/officeart/2005/8/layout/process2"/>
    <dgm:cxn modelId="{90072B3E-62D2-8440-BBA5-68202E69B98B}" srcId="{775FE517-1946-0C42-9B15-04C07A24AEE5}" destId="{A66DE3D8-45E7-FB47-B843-A099B70F6E3F}" srcOrd="0" destOrd="0" parTransId="{EDE456ED-7D5D-1A43-9EEA-E2D4C39E9A66}" sibTransId="{DC78957C-3A01-B944-B99E-5DE6302BE593}"/>
    <dgm:cxn modelId="{98ABB03E-64FE-104D-88E5-341C3F14BF6A}" type="presOf" srcId="{DC78957C-3A01-B944-B99E-5DE6302BE593}" destId="{24BF094A-7B4C-1441-AE5F-0B878989D39D}" srcOrd="1" destOrd="0" presId="urn:microsoft.com/office/officeart/2005/8/layout/process2"/>
    <dgm:cxn modelId="{CD03E882-0140-8748-AF6D-8B30926E8636}" type="presOf" srcId="{4C56F8D3-3A7D-2442-B420-82FB350E540E}" destId="{9D8969B7-C2C0-DB4D-B9BC-B82A16761BB1}" srcOrd="0" destOrd="0" presId="urn:microsoft.com/office/officeart/2005/8/layout/process2"/>
    <dgm:cxn modelId="{5D72D38E-EEAE-B147-91B2-D3E914FD4ABE}" type="presOf" srcId="{A66DE3D8-45E7-FB47-B843-A099B70F6E3F}" destId="{AF264109-8CC7-494B-B872-F2D8CFC794EF}" srcOrd="0" destOrd="0" presId="urn:microsoft.com/office/officeart/2005/8/layout/process2"/>
    <dgm:cxn modelId="{D67B52AF-643C-704E-95DE-7776415EDD09}" type="presOf" srcId="{775FE517-1946-0C42-9B15-04C07A24AEE5}" destId="{E0EAFB90-ED1F-DA44-8AC1-2957DCD8D4F7}" srcOrd="0" destOrd="0" presId="urn:microsoft.com/office/officeart/2005/8/layout/process2"/>
    <dgm:cxn modelId="{2F95A2B4-ABD7-0742-8E69-C024FBCE9B55}" type="presOf" srcId="{85951E1F-A872-B142-8B8E-3A4456E3796F}" destId="{D3DCC714-5370-CE48-9C8D-6E68E5978E97}" srcOrd="0" destOrd="0" presId="urn:microsoft.com/office/officeart/2005/8/layout/process2"/>
    <dgm:cxn modelId="{04DBBFBC-138C-C14C-AED5-C6262D5AFB07}" type="presOf" srcId="{6405EAA6-25B2-F546-8505-AA774E7DF528}" destId="{6754FEC5-9961-0746-95A9-328DD03DA18B}" srcOrd="0" destOrd="0" presId="urn:microsoft.com/office/officeart/2005/8/layout/process2"/>
    <dgm:cxn modelId="{A9E5DDBE-8F41-9A4D-8D9F-F8B571708D91}" srcId="{775FE517-1946-0C42-9B15-04C07A24AEE5}" destId="{85951E1F-A872-B142-8B8E-3A4456E3796F}" srcOrd="2" destOrd="0" parTransId="{7A713FFA-A66E-FC4E-9D96-4924D3F07856}" sibTransId="{2D124061-D62B-184F-8BCD-EB116B838231}"/>
    <dgm:cxn modelId="{F924D3AA-9698-E54C-9B0F-C587A281EF7C}" type="presParOf" srcId="{E0EAFB90-ED1F-DA44-8AC1-2957DCD8D4F7}" destId="{AF264109-8CC7-494B-B872-F2D8CFC794EF}" srcOrd="0" destOrd="0" presId="urn:microsoft.com/office/officeart/2005/8/layout/process2"/>
    <dgm:cxn modelId="{A41F84AE-92EF-5045-A283-BDB73EFB871F}" type="presParOf" srcId="{E0EAFB90-ED1F-DA44-8AC1-2957DCD8D4F7}" destId="{8D2419BA-14AA-2948-BAA3-3D00D0CEF0FC}" srcOrd="1" destOrd="0" presId="urn:microsoft.com/office/officeart/2005/8/layout/process2"/>
    <dgm:cxn modelId="{62B02818-3FD3-3041-B64A-3F2824E901D1}" type="presParOf" srcId="{8D2419BA-14AA-2948-BAA3-3D00D0CEF0FC}" destId="{24BF094A-7B4C-1441-AE5F-0B878989D39D}" srcOrd="0" destOrd="0" presId="urn:microsoft.com/office/officeart/2005/8/layout/process2"/>
    <dgm:cxn modelId="{362080BC-30EB-5E46-90FD-0CB9F176081A}" type="presParOf" srcId="{E0EAFB90-ED1F-DA44-8AC1-2957DCD8D4F7}" destId="{6754FEC5-9961-0746-95A9-328DD03DA18B}" srcOrd="2" destOrd="0" presId="urn:microsoft.com/office/officeart/2005/8/layout/process2"/>
    <dgm:cxn modelId="{0F80CAE8-6842-674D-8318-2C75B96A6EB5}" type="presParOf" srcId="{E0EAFB90-ED1F-DA44-8AC1-2957DCD8D4F7}" destId="{9D8969B7-C2C0-DB4D-B9BC-B82A16761BB1}" srcOrd="3" destOrd="0" presId="urn:microsoft.com/office/officeart/2005/8/layout/process2"/>
    <dgm:cxn modelId="{12652E01-69AC-B54A-BFD4-7B1273D908B8}" type="presParOf" srcId="{9D8969B7-C2C0-DB4D-B9BC-B82A16761BB1}" destId="{E03464E5-F797-9B44-884B-8C1AD97796B5}" srcOrd="0" destOrd="0" presId="urn:microsoft.com/office/officeart/2005/8/layout/process2"/>
    <dgm:cxn modelId="{967F37D7-5D67-004A-A891-1442D1505485}" type="presParOf" srcId="{E0EAFB90-ED1F-DA44-8AC1-2957DCD8D4F7}" destId="{D3DCC714-5370-CE48-9C8D-6E68E5978E97}" srcOrd="4" destOrd="0" presId="urn:microsoft.com/office/officeart/2005/8/layout/process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41B4F7-A53C-5A4C-AF1E-D9DA06102AD4}">
      <dsp:nvSpPr>
        <dsp:cNvPr id="0" name=""/>
        <dsp:cNvSpPr/>
      </dsp:nvSpPr>
      <dsp:spPr>
        <a:xfrm>
          <a:off x="1497775" y="2103438"/>
          <a:ext cx="524345" cy="1498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2172" y="0"/>
              </a:lnTo>
              <a:lnTo>
                <a:pt x="262172" y="1498699"/>
              </a:lnTo>
              <a:lnTo>
                <a:pt x="524345" y="1498699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20253" y="2813093"/>
        <a:ext cx="79388" cy="79388"/>
      </dsp:txXfrm>
    </dsp:sp>
    <dsp:sp modelId="{EA96927F-A8B6-824C-918C-85680543EB59}">
      <dsp:nvSpPr>
        <dsp:cNvPr id="0" name=""/>
        <dsp:cNvSpPr/>
      </dsp:nvSpPr>
      <dsp:spPr>
        <a:xfrm>
          <a:off x="1497775" y="2103438"/>
          <a:ext cx="524345" cy="499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2172" y="0"/>
              </a:lnTo>
              <a:lnTo>
                <a:pt x="262172" y="499566"/>
              </a:lnTo>
              <a:lnTo>
                <a:pt x="524345" y="49956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1841" y="2335115"/>
        <a:ext cx="36211" cy="36211"/>
      </dsp:txXfrm>
    </dsp:sp>
    <dsp:sp modelId="{4FE885FF-A326-6A4F-A97F-F0CCB0079EBF}">
      <dsp:nvSpPr>
        <dsp:cNvPr id="0" name=""/>
        <dsp:cNvSpPr/>
      </dsp:nvSpPr>
      <dsp:spPr>
        <a:xfrm>
          <a:off x="1497775" y="1603871"/>
          <a:ext cx="524345" cy="499566"/>
        </a:xfrm>
        <a:custGeom>
          <a:avLst/>
          <a:gdLst/>
          <a:ahLst/>
          <a:cxnLst/>
          <a:rect l="0" t="0" r="0" b="0"/>
          <a:pathLst>
            <a:path>
              <a:moveTo>
                <a:pt x="0" y="499566"/>
              </a:moveTo>
              <a:lnTo>
                <a:pt x="262172" y="499566"/>
              </a:lnTo>
              <a:lnTo>
                <a:pt x="262172" y="0"/>
              </a:lnTo>
              <a:lnTo>
                <a:pt x="524345" y="0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1841" y="1835549"/>
        <a:ext cx="36211" cy="36211"/>
      </dsp:txXfrm>
    </dsp:sp>
    <dsp:sp modelId="{1F071ACB-FF45-8545-87AF-47061A60D1FF}">
      <dsp:nvSpPr>
        <dsp:cNvPr id="0" name=""/>
        <dsp:cNvSpPr/>
      </dsp:nvSpPr>
      <dsp:spPr>
        <a:xfrm>
          <a:off x="1497775" y="604738"/>
          <a:ext cx="524345" cy="1498699"/>
        </a:xfrm>
        <a:custGeom>
          <a:avLst/>
          <a:gdLst/>
          <a:ahLst/>
          <a:cxnLst/>
          <a:rect l="0" t="0" r="0" b="0"/>
          <a:pathLst>
            <a:path>
              <a:moveTo>
                <a:pt x="0" y="1498699"/>
              </a:moveTo>
              <a:lnTo>
                <a:pt x="262172" y="1498699"/>
              </a:lnTo>
              <a:lnTo>
                <a:pt x="262172" y="0"/>
              </a:lnTo>
              <a:lnTo>
                <a:pt x="524345" y="0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20253" y="1314393"/>
        <a:ext cx="79388" cy="79388"/>
      </dsp:txXfrm>
    </dsp:sp>
    <dsp:sp modelId="{04153337-640A-C04A-8A13-CD5035D34559}">
      <dsp:nvSpPr>
        <dsp:cNvPr id="0" name=""/>
        <dsp:cNvSpPr/>
      </dsp:nvSpPr>
      <dsp:spPr>
        <a:xfrm rot="16200000">
          <a:off x="-1005316" y="1703784"/>
          <a:ext cx="4206876" cy="799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SpaceX API</a:t>
          </a:r>
          <a:br>
            <a:rPr lang="en-US" sz="3500" kern="1200" dirty="0"/>
          </a:br>
          <a:r>
            <a:rPr lang="en-ID" sz="1200" b="0" kern="1200" dirty="0" err="1"/>
            <a:t>api.spacexdata.com</a:t>
          </a:r>
          <a:r>
            <a:rPr lang="en-ID" sz="1200" b="0" kern="1200" dirty="0"/>
            <a:t>/v4</a:t>
          </a:r>
          <a:endParaRPr lang="en-US" sz="3500" kern="1200" dirty="0"/>
        </a:p>
      </dsp:txBody>
      <dsp:txXfrm>
        <a:off x="-1005316" y="1703784"/>
        <a:ext cx="4206876" cy="799306"/>
      </dsp:txXfrm>
    </dsp:sp>
    <dsp:sp modelId="{AEAE7FE4-A7BD-1547-8573-7D70E6CF2944}">
      <dsp:nvSpPr>
        <dsp:cNvPr id="0" name=""/>
        <dsp:cNvSpPr/>
      </dsp:nvSpPr>
      <dsp:spPr>
        <a:xfrm>
          <a:off x="2022120" y="205085"/>
          <a:ext cx="2621725" cy="799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rockets</a:t>
          </a:r>
        </a:p>
      </dsp:txBody>
      <dsp:txXfrm>
        <a:off x="2022120" y="205085"/>
        <a:ext cx="2621725" cy="799306"/>
      </dsp:txXfrm>
    </dsp:sp>
    <dsp:sp modelId="{69199D25-2A07-E84B-AD53-C1E8023270E4}">
      <dsp:nvSpPr>
        <dsp:cNvPr id="0" name=""/>
        <dsp:cNvSpPr/>
      </dsp:nvSpPr>
      <dsp:spPr>
        <a:xfrm>
          <a:off x="2022120" y="1204218"/>
          <a:ext cx="2621725" cy="799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launchpads</a:t>
          </a:r>
        </a:p>
      </dsp:txBody>
      <dsp:txXfrm>
        <a:off x="2022120" y="1204218"/>
        <a:ext cx="2621725" cy="799306"/>
      </dsp:txXfrm>
    </dsp:sp>
    <dsp:sp modelId="{61FAFCF4-023E-A440-AAC6-D1542C17D381}">
      <dsp:nvSpPr>
        <dsp:cNvPr id="0" name=""/>
        <dsp:cNvSpPr/>
      </dsp:nvSpPr>
      <dsp:spPr>
        <a:xfrm>
          <a:off x="2022120" y="2203351"/>
          <a:ext cx="2621725" cy="799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payloads</a:t>
          </a:r>
        </a:p>
      </dsp:txBody>
      <dsp:txXfrm>
        <a:off x="2022120" y="2203351"/>
        <a:ext cx="2621725" cy="799306"/>
      </dsp:txXfrm>
    </dsp:sp>
    <dsp:sp modelId="{43DA91A0-E2C6-C045-AD78-01DC4E2E69C9}">
      <dsp:nvSpPr>
        <dsp:cNvPr id="0" name=""/>
        <dsp:cNvSpPr/>
      </dsp:nvSpPr>
      <dsp:spPr>
        <a:xfrm>
          <a:off x="2022120" y="3202484"/>
          <a:ext cx="2621725" cy="799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cores</a:t>
          </a:r>
        </a:p>
      </dsp:txBody>
      <dsp:txXfrm>
        <a:off x="2022120" y="3202484"/>
        <a:ext cx="2621725" cy="799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64109-8CC7-494B-B872-F2D8CFC794EF}">
      <dsp:nvSpPr>
        <dsp:cNvPr id="0" name=""/>
        <dsp:cNvSpPr/>
      </dsp:nvSpPr>
      <dsp:spPr>
        <a:xfrm>
          <a:off x="1129334" y="0"/>
          <a:ext cx="1994375" cy="110798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Wikipedia</a:t>
          </a:r>
        </a:p>
      </dsp:txBody>
      <dsp:txXfrm>
        <a:off x="1161786" y="32452"/>
        <a:ext cx="1929471" cy="1043082"/>
      </dsp:txXfrm>
    </dsp:sp>
    <dsp:sp modelId="{8D2419BA-14AA-2948-BAA3-3D00D0CEF0FC}">
      <dsp:nvSpPr>
        <dsp:cNvPr id="0" name=""/>
        <dsp:cNvSpPr/>
      </dsp:nvSpPr>
      <dsp:spPr>
        <a:xfrm rot="5400000">
          <a:off x="1918774" y="1135685"/>
          <a:ext cx="415494" cy="498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1976944" y="1177234"/>
        <a:ext cx="299155" cy="290846"/>
      </dsp:txXfrm>
    </dsp:sp>
    <dsp:sp modelId="{6754FEC5-9961-0746-95A9-328DD03DA18B}">
      <dsp:nvSpPr>
        <dsp:cNvPr id="0" name=""/>
        <dsp:cNvSpPr/>
      </dsp:nvSpPr>
      <dsp:spPr>
        <a:xfrm>
          <a:off x="1129334" y="1661979"/>
          <a:ext cx="1994375" cy="110798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Request, </a:t>
          </a:r>
          <a:r>
            <a:rPr lang="en-US" sz="2400" kern="1200" dirty="0" err="1"/>
            <a:t>BeautifulSoup</a:t>
          </a:r>
          <a:endParaRPr lang="en-US" sz="2400" kern="1200" dirty="0"/>
        </a:p>
      </dsp:txBody>
      <dsp:txXfrm>
        <a:off x="1161786" y="1694431"/>
        <a:ext cx="1929471" cy="1043082"/>
      </dsp:txXfrm>
    </dsp:sp>
    <dsp:sp modelId="{9D8969B7-C2C0-DB4D-B9BC-B82A16761BB1}">
      <dsp:nvSpPr>
        <dsp:cNvPr id="0" name=""/>
        <dsp:cNvSpPr/>
      </dsp:nvSpPr>
      <dsp:spPr>
        <a:xfrm rot="5400000">
          <a:off x="1918774" y="2797665"/>
          <a:ext cx="415494" cy="498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1976944" y="2839214"/>
        <a:ext cx="299155" cy="290846"/>
      </dsp:txXfrm>
    </dsp:sp>
    <dsp:sp modelId="{D3DCC714-5370-CE48-9C8D-6E68E5978E97}">
      <dsp:nvSpPr>
        <dsp:cNvPr id="0" name=""/>
        <dsp:cNvSpPr/>
      </dsp:nvSpPr>
      <dsp:spPr>
        <a:xfrm>
          <a:off x="1129334" y="3323958"/>
          <a:ext cx="1994375" cy="110798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Pandas </a:t>
          </a:r>
          <a:r>
            <a:rPr lang="en-US" sz="2400" kern="1200" dirty="0" err="1"/>
            <a:t>Dataframe</a:t>
          </a:r>
          <a:endParaRPr lang="en-US" sz="2400" kern="1200" dirty="0"/>
        </a:p>
      </dsp:txBody>
      <dsp:txXfrm>
        <a:off x="1161786" y="3356410"/>
        <a:ext cx="1929471" cy="10430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3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engsu07/LEARNING_REPO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Sugeng Wahyudi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25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July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1C7DD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Data Wrangling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C00AFF8-0490-057F-F74A-202BE15D266A}"/>
              </a:ext>
            </a:extLst>
          </p:cNvPr>
          <p:cNvSpPr txBox="1">
            <a:spLocks/>
          </p:cNvSpPr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Before wrangled, we make basic EDA to understand the data to check null, missing value, and </a:t>
            </a:r>
            <a:r>
              <a:rPr lang="en-US" sz="1700" dirty="0" err="1"/>
              <a:t>value_counts</a:t>
            </a:r>
            <a:endParaRPr lang="en-US" sz="1700" dirty="0"/>
          </a:p>
          <a:p>
            <a:r>
              <a:rPr lang="en-US" sz="1700" dirty="0"/>
              <a:t>Based on outcome column, make labels column ‘Class’ to classify the outcome to 0 if failed and 1 if success</a:t>
            </a:r>
          </a:p>
          <a:p>
            <a:r>
              <a:rPr lang="en-US" sz="1700" dirty="0"/>
              <a:t>Here is complete </a:t>
            </a:r>
            <a:r>
              <a:rPr lang="en-US" sz="1700" dirty="0" err="1"/>
              <a:t>jupyter</a:t>
            </a:r>
            <a:r>
              <a:rPr lang="en-US" sz="1700" dirty="0"/>
              <a:t> notebook code I </a:t>
            </a:r>
            <a:r>
              <a:rPr lang="en-US" sz="1700" dirty="0" err="1"/>
              <a:t>used:</a:t>
            </a:r>
            <a:r>
              <a:rPr lang="en-US" sz="1700" dirty="0" err="1">
                <a:solidFill>
                  <a:schemeClr val="accent1"/>
                </a:solidFill>
              </a:rPr>
              <a:t>https</a:t>
            </a:r>
            <a:r>
              <a:rPr lang="en-US" sz="1700" dirty="0">
                <a:solidFill>
                  <a:schemeClr val="accent1"/>
                </a:solidFill>
              </a:rPr>
              <a:t>://</a:t>
            </a:r>
            <a:r>
              <a:rPr lang="en-US" sz="1700" dirty="0" err="1">
                <a:solidFill>
                  <a:schemeClr val="accent1"/>
                </a:solidFill>
              </a:rPr>
              <a:t>github.com</a:t>
            </a:r>
            <a:r>
              <a:rPr lang="en-US" sz="1700" dirty="0">
                <a:solidFill>
                  <a:schemeClr val="accent1"/>
                </a:solidFill>
              </a:rPr>
              <a:t>/Gengsu07/LEARNING_REPO/blob/main/labs-jupyter-spacex-Data%20wrangling.ipynb</a:t>
            </a:r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0DFD9C-6853-BAAD-45B6-651555CA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470" y="108596"/>
            <a:ext cx="7304116" cy="6579629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303030"/>
                </a:solidFill>
                <a:latin typeface="+mn-lt"/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rgbClr val="30303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45354" y="3856673"/>
            <a:ext cx="4994685" cy="187202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just"/>
            <a:r>
              <a:rPr lang="en-US" sz="2000" dirty="0">
                <a:highlight>
                  <a:srgbClr val="1C7DDB"/>
                </a:highlight>
              </a:rPr>
              <a:t>Bar Chart</a:t>
            </a:r>
          </a:p>
          <a:p>
            <a:pPr marL="457200" lvl="1" indent="0" algn="just">
              <a:buNone/>
            </a:pPr>
            <a:r>
              <a:rPr lang="en-US" sz="1800" dirty="0"/>
              <a:t>Using bar chart to view success rate across orbit type</a:t>
            </a:r>
          </a:p>
          <a:p>
            <a:pPr algn="just"/>
            <a:r>
              <a:rPr lang="en-US" sz="2000" dirty="0">
                <a:highlight>
                  <a:srgbClr val="1C7DDB"/>
                </a:highlight>
              </a:rPr>
              <a:t>Line Chart</a:t>
            </a:r>
          </a:p>
          <a:p>
            <a:pPr marL="457200" lvl="1" indent="0" algn="just">
              <a:buNone/>
            </a:pPr>
            <a:r>
              <a:rPr lang="en-US" sz="1800" dirty="0"/>
              <a:t>Using </a:t>
            </a:r>
            <a:r>
              <a:rPr lang="en-US" sz="1800" dirty="0" err="1"/>
              <a:t>lineplot</a:t>
            </a:r>
            <a:r>
              <a:rPr lang="en-US" sz="1800" dirty="0"/>
              <a:t> to visualize yearly trend average success rate</a:t>
            </a:r>
          </a:p>
          <a:p>
            <a:pPr lvl="1" algn="just"/>
            <a:endParaRPr lang="en-US" sz="1800" dirty="0"/>
          </a:p>
          <a:p>
            <a:pPr algn="just"/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08C32F-F565-E5BD-A836-45C91624F774}"/>
              </a:ext>
            </a:extLst>
          </p:cNvPr>
          <p:cNvGrpSpPr/>
          <p:nvPr/>
        </p:nvGrpSpPr>
        <p:grpSpPr>
          <a:xfrm>
            <a:off x="97504" y="3765679"/>
            <a:ext cx="6871644" cy="2441319"/>
            <a:chOff x="0" y="3878031"/>
            <a:chExt cx="6871644" cy="24413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BE0CAF-715A-C6BC-556D-672A232EE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9587" y="3887642"/>
              <a:ext cx="3382057" cy="243170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8A23DD-9D59-D9A7-DA30-879191B19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878031"/>
              <a:ext cx="3596752" cy="244131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B454D0-3A48-7621-1BCE-2C4346CCBB80}"/>
              </a:ext>
            </a:extLst>
          </p:cNvPr>
          <p:cNvGrpSpPr/>
          <p:nvPr/>
        </p:nvGrpSpPr>
        <p:grpSpPr>
          <a:xfrm>
            <a:off x="5946084" y="1349524"/>
            <a:ext cx="5811883" cy="2387453"/>
            <a:chOff x="5946084" y="1349524"/>
            <a:chExt cx="5811883" cy="238745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98F015-B843-BEF9-9FAD-9F27AC80F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6084" y="1349525"/>
              <a:ext cx="2887512" cy="238745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C101A3-C7D2-DBE1-A60B-5D495EB50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57912" y="1349524"/>
              <a:ext cx="3000055" cy="237521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5A9460A-015C-3622-6B13-EB6FE68C1A38}"/>
              </a:ext>
            </a:extLst>
          </p:cNvPr>
          <p:cNvSpPr txBox="1"/>
          <p:nvPr/>
        </p:nvSpPr>
        <p:spPr>
          <a:xfrm>
            <a:off x="546478" y="1268861"/>
            <a:ext cx="546742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highlight>
                  <a:srgbClr val="1C7DDB"/>
                </a:highlight>
              </a:rPr>
              <a:t>Categorical Plot</a:t>
            </a:r>
          </a:p>
          <a:p>
            <a:pPr marL="457200" lvl="1" indent="0" algn="just">
              <a:buNone/>
            </a:pPr>
            <a:r>
              <a:rPr lang="en-US" sz="1800" dirty="0"/>
              <a:t>Using </a:t>
            </a:r>
            <a:r>
              <a:rPr lang="en-US" sz="1800" dirty="0" err="1"/>
              <a:t>catplot</a:t>
            </a:r>
            <a:r>
              <a:rPr lang="en-US" sz="1800" dirty="0"/>
              <a:t> to inspect relationship between flight number and payload mass, flight number and launch site affect to the outcome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AC8F3-1DD3-27FB-2A6C-9F82F133E1EB}"/>
              </a:ext>
            </a:extLst>
          </p:cNvPr>
          <p:cNvSpPr txBox="1"/>
          <p:nvPr/>
        </p:nvSpPr>
        <p:spPr>
          <a:xfrm>
            <a:off x="546478" y="2529702"/>
            <a:ext cx="546742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highlight>
                  <a:srgbClr val="1C7DDB"/>
                </a:highlight>
              </a:rPr>
              <a:t>Scatterplot</a:t>
            </a:r>
          </a:p>
          <a:p>
            <a:pPr marL="457200" lvl="1" indent="0" algn="just">
              <a:buNone/>
            </a:pPr>
            <a:r>
              <a:rPr lang="en-US" sz="1800" dirty="0"/>
              <a:t>Using scatterplot to inspect relationship payload mass and launch site, flight number and orbit type affect to the outcome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E2458-E895-EF1C-38A4-030F932B794E}"/>
              </a:ext>
            </a:extLst>
          </p:cNvPr>
          <p:cNvSpPr txBox="1"/>
          <p:nvPr/>
        </p:nvSpPr>
        <p:spPr>
          <a:xfrm>
            <a:off x="6969148" y="5718571"/>
            <a:ext cx="5222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Here is the notebook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github.com</a:t>
            </a:r>
            <a:r>
              <a:rPr lang="en-US" dirty="0">
                <a:solidFill>
                  <a:schemeClr val="accent1"/>
                </a:solidFill>
              </a:rPr>
              <a:t>/Gengsu07/LEARNING_REPO/blob/main/</a:t>
            </a:r>
            <a:r>
              <a:rPr lang="en-US" dirty="0" err="1">
                <a:solidFill>
                  <a:schemeClr val="accent1"/>
                </a:solidFill>
              </a:rPr>
              <a:t>jupyter</a:t>
            </a:r>
            <a:r>
              <a:rPr lang="en-US" dirty="0">
                <a:solidFill>
                  <a:schemeClr val="accent1"/>
                </a:solidFill>
              </a:rPr>
              <a:t>-labs-</a:t>
            </a:r>
            <a:r>
              <a:rPr lang="en-US" dirty="0" err="1">
                <a:solidFill>
                  <a:schemeClr val="accent1"/>
                </a:solidFill>
              </a:rPr>
              <a:t>eda</a:t>
            </a:r>
            <a:r>
              <a:rPr lang="en-US" dirty="0">
                <a:solidFill>
                  <a:schemeClr val="accent1"/>
                </a:solidFill>
              </a:rPr>
              <a:t>-</a:t>
            </a:r>
            <a:r>
              <a:rPr lang="en-US" dirty="0" err="1">
                <a:solidFill>
                  <a:schemeClr val="accent1"/>
                </a:solidFill>
              </a:rPr>
              <a:t>dataviz.ipynb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09" y="5659537"/>
            <a:ext cx="9745589" cy="73207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is the notebook</a:t>
            </a: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1600" dirty="0">
                <a:solidFill>
                  <a:srgbClr val="1C7DDB"/>
                </a:solidFill>
                <a:latin typeface="Abadi"/>
              </a:rPr>
              <a:t>https://</a:t>
            </a:r>
            <a:r>
              <a:rPr lang="en-US" sz="1600" dirty="0" err="1">
                <a:solidFill>
                  <a:srgbClr val="1C7DDB"/>
                </a:solidFill>
                <a:latin typeface="Abadi"/>
              </a:rPr>
              <a:t>github.com</a:t>
            </a:r>
            <a:r>
              <a:rPr lang="en-US" sz="1600" dirty="0">
                <a:solidFill>
                  <a:srgbClr val="1C7DDB"/>
                </a:solidFill>
                <a:latin typeface="Abadi"/>
              </a:rPr>
              <a:t>/Gengsu07/LEARNING_REPO/blob/main/EDA%20with%20SQL.ipynb</a:t>
            </a:r>
            <a:endParaRPr lang="en-US" sz="1800" dirty="0">
              <a:solidFill>
                <a:srgbClr val="1C7DDB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69DFC4C-0039-168E-DC39-06F01F0A3259}"/>
              </a:ext>
            </a:extLst>
          </p:cNvPr>
          <p:cNvSpPr txBox="1">
            <a:spLocks/>
          </p:cNvSpPr>
          <p:nvPr/>
        </p:nvSpPr>
        <p:spPr>
          <a:xfrm>
            <a:off x="770010" y="1291499"/>
            <a:ext cx="9745589" cy="385370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Data loaded to IBM Db2 database instance on IBM cloud, so we can query and analyze the data from </a:t>
            </a:r>
            <a:r>
              <a:rPr lang="en-US" sz="1800" dirty="0" err="1"/>
              <a:t>Jupyter</a:t>
            </a:r>
            <a:r>
              <a:rPr lang="en-US" sz="1800" dirty="0"/>
              <a:t> Notebook using IBM Db2 connector. Then we analyze the data as follow: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The names of unique SpaceX mission launch site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5 launch site names that begin with ‘CCA’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Total payload mass carried by booster NASA CRS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Average payload mass carried by booster F9 v1.1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List date when first successful landing outcome in ground pad was achieved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List names of boosters that have success landing in drone ship have payload mass greater than 4000 but less than 6000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List the total number of successful and failure mission outcomes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List the names of the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booster_versions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which have carried the maximum payload mass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List the failed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landing_outcomes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in drone ship, their booster versions, and launch site names for in year 2015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Rank the count of landing outcome between 2010-06-04 and 2017-03-20</a:t>
            </a:r>
          </a:p>
          <a:p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4625078"/>
            <a:ext cx="10252420" cy="158465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my notebook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/Gengsu07/LEARNING_REPO/blob/main/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Folium_Jupyter_launch_site_location.ipynb</a:t>
            </a:r>
            <a:endParaRPr lang="en-US" dirty="0">
              <a:solidFill>
                <a:srgbClr val="1C7DDB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8A48BD0-B520-5E46-7EF7-74FC8C4F5841}"/>
              </a:ext>
            </a:extLst>
          </p:cNvPr>
          <p:cNvSpPr txBox="1">
            <a:spLocks/>
          </p:cNvSpPr>
          <p:nvPr/>
        </p:nvSpPr>
        <p:spPr>
          <a:xfrm>
            <a:off x="734028" y="1323714"/>
            <a:ext cx="10515600" cy="31254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We marked all launch sites with the launch site name, circle, and marker to show the launch site</a:t>
            </a:r>
          </a:p>
          <a:p>
            <a:pPr algn="just"/>
            <a:r>
              <a:rPr lang="en-US" sz="2400" dirty="0"/>
              <a:t>For easy map interpretation, map object colored with red for failure(0) and green for succeed(1) to indicate the landing outcome of the site</a:t>
            </a:r>
          </a:p>
          <a:p>
            <a:pPr algn="just"/>
            <a:r>
              <a:rPr lang="en-US" sz="2400" dirty="0"/>
              <a:t>Calculate distance between site and its proximity to answer some questions as follow:</a:t>
            </a:r>
          </a:p>
          <a:p>
            <a:pPr lvl="1"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far launch site from railways, highways, coastline</a:t>
            </a:r>
          </a:p>
          <a:p>
            <a:pPr lvl="1"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Do launch sites keep certain distance from cities?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Build a Dashboard with </a:t>
            </a:r>
            <a:r>
              <a:rPr lang="en-US" dirty="0" err="1"/>
              <a:t>Plotly</a:t>
            </a:r>
            <a:r>
              <a:rPr lang="en-US" dirty="0"/>
              <a:t> Dash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66164D7-830B-076E-1852-22238ACF76CC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 see relationship between launch sites, payload mass and launch outcome interactively, we use pie chart and scatter plot</a:t>
            </a:r>
          </a:p>
          <a:p>
            <a:r>
              <a:rPr lang="en-US" sz="1400" dirty="0"/>
              <a:t>To inspect interaction between variables, we use dropdown to choose  launch sites and range slider to set the payload mass</a:t>
            </a:r>
          </a:p>
          <a:p>
            <a:r>
              <a:rPr lang="en-US" sz="1400" dirty="0"/>
              <a:t>We add the plots and interactions to see interaction between different launch site and payload mass that can affect the launch outcome</a:t>
            </a:r>
          </a:p>
          <a:p>
            <a:r>
              <a:rPr lang="en-US" sz="1400" dirty="0"/>
              <a:t>Here my </a:t>
            </a:r>
            <a:r>
              <a:rPr lang="en-US" sz="1400" dirty="0" err="1"/>
              <a:t>plotly</a:t>
            </a:r>
            <a:r>
              <a:rPr lang="en-US" sz="1400" dirty="0"/>
              <a:t> dash app python code</a:t>
            </a:r>
            <a:br>
              <a:rPr lang="en-US" sz="1400" dirty="0"/>
            </a:br>
            <a:r>
              <a:rPr lang="en-US" sz="1400" dirty="0">
                <a:solidFill>
                  <a:srgbClr val="1C7DDB"/>
                </a:solidFill>
              </a:rPr>
              <a:t>https://</a:t>
            </a:r>
            <a:r>
              <a:rPr lang="en-US" sz="1400" dirty="0" err="1">
                <a:solidFill>
                  <a:srgbClr val="1C7DDB"/>
                </a:solidFill>
              </a:rPr>
              <a:t>github.com</a:t>
            </a:r>
            <a:r>
              <a:rPr lang="en-US" sz="1400" dirty="0">
                <a:solidFill>
                  <a:srgbClr val="1C7DDB"/>
                </a:solidFill>
              </a:rPr>
              <a:t>/Gengsu07/LEARNING_REPO/blob/main/</a:t>
            </a:r>
            <a:r>
              <a:rPr lang="en-US" sz="1400" dirty="0" err="1">
                <a:solidFill>
                  <a:srgbClr val="1C7DDB"/>
                </a:solidFill>
              </a:rPr>
              <a:t>spacex_dash_app.py</a:t>
            </a:r>
            <a:endParaRPr lang="en-US" sz="1400" dirty="0">
              <a:solidFill>
                <a:srgbClr val="1C7DD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E26D2-FFAE-B2EA-A427-9DE0EEF75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686" y="640080"/>
            <a:ext cx="6392940" cy="5577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F0BDB75-676C-DC58-AD8C-CA6F5BD086BD}"/>
              </a:ext>
            </a:extLst>
          </p:cNvPr>
          <p:cNvSpPr txBox="1">
            <a:spLocks/>
          </p:cNvSpPr>
          <p:nvPr/>
        </p:nvSpPr>
        <p:spPr>
          <a:xfrm>
            <a:off x="770011" y="1384247"/>
            <a:ext cx="10687961" cy="464132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We loaded data to pandas </a:t>
            </a:r>
            <a:r>
              <a:rPr lang="en-US" dirty="0" err="1"/>
              <a:t>dataframe</a:t>
            </a:r>
            <a:r>
              <a:rPr lang="en-US" dirty="0"/>
              <a:t>, then </a:t>
            </a:r>
            <a:r>
              <a:rPr lang="en-US" dirty="0">
                <a:highlight>
                  <a:srgbClr val="1C7DDB"/>
                </a:highlight>
              </a:rPr>
              <a:t>transform class label </a:t>
            </a:r>
            <a:r>
              <a:rPr lang="en-US" dirty="0"/>
              <a:t>that are categorical to </a:t>
            </a:r>
            <a:r>
              <a:rPr lang="en-US" dirty="0" err="1">
                <a:highlight>
                  <a:srgbClr val="1C7DDB"/>
                </a:highlight>
              </a:rPr>
              <a:t>numpy</a:t>
            </a:r>
            <a:r>
              <a:rPr lang="en-US" dirty="0">
                <a:highlight>
                  <a:srgbClr val="1C7DDB"/>
                </a:highlight>
              </a:rPr>
              <a:t> array</a:t>
            </a:r>
          </a:p>
          <a:p>
            <a:pPr algn="just"/>
            <a:r>
              <a:rPr lang="en-US" dirty="0"/>
              <a:t>Features or X </a:t>
            </a:r>
            <a:r>
              <a:rPr lang="en-US" dirty="0">
                <a:highlight>
                  <a:srgbClr val="1C7DDB"/>
                </a:highlight>
              </a:rPr>
              <a:t>standardized</a:t>
            </a:r>
            <a:r>
              <a:rPr lang="en-US" dirty="0"/>
              <a:t> using preprocessing </a:t>
            </a:r>
            <a:r>
              <a:rPr lang="en-US" dirty="0" err="1"/>
              <a:t>standardscaler</a:t>
            </a:r>
            <a:r>
              <a:rPr lang="en-US" dirty="0"/>
              <a:t> from </a:t>
            </a:r>
            <a:r>
              <a:rPr lang="en-US" dirty="0" err="1"/>
              <a:t>sklearn</a:t>
            </a:r>
            <a:endParaRPr lang="en-US" dirty="0"/>
          </a:p>
          <a:p>
            <a:pPr algn="just"/>
            <a:r>
              <a:rPr lang="en-US" dirty="0"/>
              <a:t>Dataset then </a:t>
            </a:r>
            <a:r>
              <a:rPr lang="en-US" dirty="0" err="1">
                <a:highlight>
                  <a:srgbClr val="1C7DDB"/>
                </a:highlight>
              </a:rPr>
              <a:t>splitted</a:t>
            </a:r>
            <a:r>
              <a:rPr lang="en-US" dirty="0"/>
              <a:t> to train and test data using train test split from </a:t>
            </a:r>
            <a:r>
              <a:rPr lang="en-US" dirty="0" err="1"/>
              <a:t>sklearn</a:t>
            </a:r>
            <a:endParaRPr lang="en-US" dirty="0"/>
          </a:p>
          <a:p>
            <a:pPr algn="just"/>
            <a:r>
              <a:rPr lang="en-US" dirty="0"/>
              <a:t>Model trained using </a:t>
            </a:r>
            <a:r>
              <a:rPr lang="en-US" dirty="0">
                <a:highlight>
                  <a:srgbClr val="1C7DDB"/>
                </a:highlight>
              </a:rPr>
              <a:t>Decision Tree</a:t>
            </a:r>
            <a:r>
              <a:rPr lang="en-US" dirty="0"/>
              <a:t> algorithm and using </a:t>
            </a:r>
            <a:r>
              <a:rPr lang="en-US" dirty="0" err="1">
                <a:highlight>
                  <a:srgbClr val="1C7DDB"/>
                </a:highlight>
              </a:rPr>
              <a:t>GridSearchCV</a:t>
            </a:r>
            <a:r>
              <a:rPr lang="en-US" dirty="0"/>
              <a:t> to find the best parameters combination that achieve best </a:t>
            </a:r>
            <a:r>
              <a:rPr lang="en-US" dirty="0">
                <a:highlight>
                  <a:srgbClr val="1C7DDB"/>
                </a:highlight>
              </a:rPr>
              <a:t>accuracy.</a:t>
            </a:r>
          </a:p>
          <a:p>
            <a:r>
              <a:rPr lang="en-US" dirty="0"/>
              <a:t>Here is my notebook</a:t>
            </a:r>
            <a:br>
              <a:rPr lang="en-US" dirty="0"/>
            </a:br>
            <a:r>
              <a:rPr lang="en-US" dirty="0">
                <a:solidFill>
                  <a:srgbClr val="1C7DDB"/>
                </a:solidFill>
              </a:rPr>
              <a:t>https://</a:t>
            </a:r>
            <a:r>
              <a:rPr lang="en-US" dirty="0" err="1">
                <a:solidFill>
                  <a:srgbClr val="1C7DDB"/>
                </a:solidFill>
              </a:rPr>
              <a:t>github.com</a:t>
            </a:r>
            <a:r>
              <a:rPr lang="en-US" dirty="0">
                <a:solidFill>
                  <a:srgbClr val="1C7DDB"/>
                </a:solidFill>
              </a:rPr>
              <a:t>/Gengsu07/LEARNING_REPO/blob/main/SpaceX_Machine%20Learning%20Prediction_Part_5.ipynb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578C4-9BD6-99DF-28F9-81773C5AE841}"/>
              </a:ext>
            </a:extLst>
          </p:cNvPr>
          <p:cNvSpPr txBox="1"/>
          <p:nvPr/>
        </p:nvSpPr>
        <p:spPr>
          <a:xfrm>
            <a:off x="4517409" y="21290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1FB46-FF76-33BC-6144-BDFF7EB314C9}"/>
              </a:ext>
            </a:extLst>
          </p:cNvPr>
          <p:cNvSpPr txBox="1"/>
          <p:nvPr/>
        </p:nvSpPr>
        <p:spPr>
          <a:xfrm>
            <a:off x="2538484" y="1678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709530" y="4766966"/>
            <a:ext cx="9748442" cy="17957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we see, greater or recent flight numbers have more success than earlier flights.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Besides, we can rank the amount of flights at each launch site descending from CCAFS SLC 40, KSC LC 39A, and VAFB SLC 4E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9A194-AB9F-9F1D-D3D9-491936BAF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280853"/>
            <a:ext cx="11264159" cy="355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5031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only used to small-sized payloads likely less than 10.000 Kg.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seems that the more payload mass have more success landing outcome, especially for VAFB SLC 4E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B5346D-8B58-97D4-6D13-6EB3D2B79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64" y="1392577"/>
            <a:ext cx="6517525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Success Rate vs. Orbit Type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0936" y="2807208"/>
            <a:ext cx="3762934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spcBef>
                <a:spcPts val="1400"/>
              </a:spcBef>
              <a:buNone/>
            </a:pPr>
            <a:r>
              <a:rPr lang="en-US" dirty="0"/>
              <a:t>Based on orbit type, we can obtain rank of success rate each orbit type ascending from SO to SSO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F863B-1422-CAC2-F1DE-203CC2408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9" y="1086027"/>
            <a:ext cx="6903720" cy="46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34637" y="1626013"/>
            <a:ext cx="3932238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early flights number about less than 40 the flights target LEO, ISS, PO and GTO orbit type, ESL-L1 and SSO just1 flight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orbit type only used less than 50 flight number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orbit type become more targeted on recent flight numbers especially on VLEO orbit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CCEFE9-5579-E5EE-C03F-7F644C55C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25" y="1473408"/>
            <a:ext cx="6915121" cy="45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53551"/>
            <a:ext cx="3932238" cy="381158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is consistently successful but only used to small-sized payload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used for payload that have mass in range 3000 kg to 8000 kg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HEO, and GTO only have 1 flight and its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SO also have 1 flight but failed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and ISS have more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payload mass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957DCE-24EA-D2C5-CCA6-C10E1A908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443" y="1653551"/>
            <a:ext cx="6350168" cy="409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576689" y="2836816"/>
            <a:ext cx="3932238" cy="118436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the plot, success rate trend increased yearly from 2013 to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64E318-3841-6669-14B9-ABFAC8419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71" y="1490930"/>
            <a:ext cx="5710648" cy="387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EC2A20-B217-C303-C416-75FFD90A4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64699"/>
            <a:ext cx="5930900" cy="2908300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DCFC629-047C-3EF8-F782-FBC4AD8B8E37}"/>
              </a:ext>
            </a:extLst>
          </p:cNvPr>
          <p:cNvSpPr txBox="1">
            <a:spLocks/>
          </p:cNvSpPr>
          <p:nvPr/>
        </p:nvSpPr>
        <p:spPr>
          <a:xfrm>
            <a:off x="6947065" y="2952964"/>
            <a:ext cx="4338546" cy="12073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get unique launch site, we use distinct keyword to retrieve from SpaceX Data table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86F5B2A7-B9D7-01CE-1992-C00E0978EC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804561" y="1285502"/>
            <a:ext cx="4481050" cy="454226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AF29B7A-C662-6604-A633-8E976756CC81}"/>
              </a:ext>
            </a:extLst>
          </p:cNvPr>
          <p:cNvSpPr txBox="1">
            <a:spLocks/>
          </p:cNvSpPr>
          <p:nvPr/>
        </p:nvSpPr>
        <p:spPr>
          <a:xfrm>
            <a:off x="1689265" y="2701438"/>
            <a:ext cx="4338546" cy="145512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I’m using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‘like’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wildcard to get launch site that begins with ‘CCA’. 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restrict only 5 record, we use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‘limit’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28313" y="2794578"/>
            <a:ext cx="4320902" cy="108383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get total payload mass we using ‘sum’ keyword and ’where’ to filter customer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451D1B-382F-FDA8-D774-D48E0D7AD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97" y="1900588"/>
            <a:ext cx="6271216" cy="30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7507" y="2632456"/>
            <a:ext cx="3616460" cy="15930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using ‘avg’ to calculate average payload mass and ‘where’ to filter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2D3B1C-90FA-1183-8885-BF0AF9299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624" y="1911722"/>
            <a:ext cx="6701987" cy="30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43499" y="2566451"/>
            <a:ext cx="4875337" cy="17250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using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‘where’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filter landing outcome , then add ‘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min’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keyword to get the first date based the criteria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C571E7-4908-7C93-0C2F-61260488D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969896"/>
            <a:ext cx="5471763" cy="254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733396"/>
            <a:ext cx="4822407" cy="12249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‘where’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filter landing outcome and using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‘between’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slice payload mass in range 4001 to 5999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935837-38AC-8D8A-F59F-4D693B49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411" y="1562100"/>
            <a:ext cx="54102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782449"/>
            <a:ext cx="10499069" cy="744028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data have been wrangled and make some explanatory analysis, we can make a machine learning model to predict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success landing with accuracy, and algorithm as follow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7F62D1-9B3E-2586-61FC-289CD42DE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419093"/>
              </p:ext>
            </p:extLst>
          </p:nvPr>
        </p:nvGraphicFramePr>
        <p:xfrm>
          <a:off x="1580737" y="2795831"/>
          <a:ext cx="8128000" cy="1854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6123967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82757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Method/Algorithm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799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Logistics Regression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88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Support Vector Machine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 </a:t>
                      </a:r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0.9444444444444444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73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Decision tree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 </a:t>
                      </a:r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0.9444444444444444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315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K nearest neighbors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792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54970" y="2344916"/>
            <a:ext cx="4009880" cy="216816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we retrieve distinct mission outcome that should contain success or failure. 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we count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occurences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each mission outcome using group by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D19631-69AC-141A-90B9-57F9E22AD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879600"/>
            <a:ext cx="66421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674020"/>
            <a:ext cx="3947689" cy="2325492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set ‘where’ condition using subquery to only return record that have maximal payload mass, after that we retrieve unique booster version using ‘distinct’ keyword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78EF7C-B55C-844E-56DF-B7B3480DB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61" y="1438284"/>
            <a:ext cx="6395550" cy="508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87044" y="2774960"/>
            <a:ext cx="4589812" cy="1308080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using ‘year’ to get the year of the flight to only in 2015 and filter the landing outcome to get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onl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‘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Failurre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(drone ship)’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8561CE-FC18-456A-3E4A-06BE9E845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977737"/>
            <a:ext cx="49911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912626"/>
            <a:ext cx="2185224" cy="32045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All launch sites are near from coast and have proximity with the equator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Sites Map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2A21DD-8EF5-37D0-B537-6CF26DDBD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351" y="1450605"/>
            <a:ext cx="8134259" cy="412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5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1000452" y="1610024"/>
            <a:ext cx="3058621" cy="1457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dirty="0"/>
              <a:t>SpaceX Success Launch Map</a:t>
            </a: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2060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9696" y="3059548"/>
            <a:ext cx="3058623" cy="161750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spcBef>
                <a:spcPts val="1400"/>
              </a:spcBef>
              <a:buNone/>
            </a:pPr>
            <a:r>
              <a:rPr lang="en-US" dirty="0"/>
              <a:t>Launch sites colored based on succeed landing outcome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36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654A684-2D64-D8E5-6B76-DCED0859B201}"/>
              </a:ext>
            </a:extLst>
          </p:cNvPr>
          <p:cNvSpPr txBox="1">
            <a:spLocks/>
          </p:cNvSpPr>
          <p:nvPr/>
        </p:nvSpPr>
        <p:spPr>
          <a:xfrm>
            <a:off x="809696" y="4612697"/>
            <a:ext cx="3058623" cy="1617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dirty="0"/>
              <a:t>Green for success and Red for failure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55288A-B350-C8DF-B391-1F563DE1E2E0}"/>
              </a:ext>
            </a:extLst>
          </p:cNvPr>
          <p:cNvGrpSpPr/>
          <p:nvPr/>
        </p:nvGrpSpPr>
        <p:grpSpPr>
          <a:xfrm>
            <a:off x="5108984" y="31444"/>
            <a:ext cx="7098457" cy="5972152"/>
            <a:chOff x="4743204" y="-179202"/>
            <a:chExt cx="7311455" cy="6151354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741B8F9-AD5F-A494-74D7-E346F85B03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7" t="14611" r="35954" b="5424"/>
            <a:stretch/>
          </p:blipFill>
          <p:spPr bwMode="auto">
            <a:xfrm>
              <a:off x="4756168" y="-177473"/>
              <a:ext cx="3902188" cy="3122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627CBE-8075-13E6-1036-DAE808652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03221" y="-179202"/>
              <a:ext cx="3351438" cy="308981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85EA46-6544-59B3-B495-BBB838B65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3204" y="2955335"/>
              <a:ext cx="3902188" cy="30168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4F6E9B-091F-9A41-4B5F-95A81B977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92457" y="2955335"/>
              <a:ext cx="3351438" cy="30168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BA8A0B-C9BC-7224-BC09-B00DDD66E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765" y="1423972"/>
            <a:ext cx="3392224" cy="2188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D01ED9-9F08-42C9-7C6D-BF7CB80DE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59" y="4354847"/>
            <a:ext cx="3726176" cy="2242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02160-F244-9014-1656-5B9EDFDE8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11" y="1739103"/>
            <a:ext cx="3857073" cy="2124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245BEF-1CFA-6A1E-E944-49698C1D2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038" y="2372524"/>
            <a:ext cx="3124200" cy="3517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2815" y="1739103"/>
            <a:ext cx="3857073" cy="437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distance to city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Site Proximity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327B558-9D7D-0BDB-4417-F07353633A7E}"/>
              </a:ext>
            </a:extLst>
          </p:cNvPr>
          <p:cNvSpPr txBox="1">
            <a:spLocks/>
          </p:cNvSpPr>
          <p:nvPr/>
        </p:nvSpPr>
        <p:spPr>
          <a:xfrm>
            <a:off x="4896404" y="2386334"/>
            <a:ext cx="2937834" cy="58692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distance to railways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3B37C9F-C90F-AABD-7699-B6044DC66157}"/>
              </a:ext>
            </a:extLst>
          </p:cNvPr>
          <p:cNvSpPr txBox="1">
            <a:spLocks/>
          </p:cNvSpPr>
          <p:nvPr/>
        </p:nvSpPr>
        <p:spPr>
          <a:xfrm>
            <a:off x="8256960" y="1664578"/>
            <a:ext cx="2937834" cy="58692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distance to coastline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02C2803-F654-29A0-BEFE-7C30B54F29BD}"/>
              </a:ext>
            </a:extLst>
          </p:cNvPr>
          <p:cNvSpPr txBox="1">
            <a:spLocks/>
          </p:cNvSpPr>
          <p:nvPr/>
        </p:nvSpPr>
        <p:spPr>
          <a:xfrm>
            <a:off x="1365829" y="4514991"/>
            <a:ext cx="2937834" cy="586925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distance to road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46B84A6B-93A2-16DF-BB26-2F7E0241DC75}"/>
              </a:ext>
            </a:extLst>
          </p:cNvPr>
          <p:cNvSpPr txBox="1">
            <a:spLocks/>
          </p:cNvSpPr>
          <p:nvPr/>
        </p:nvSpPr>
        <p:spPr>
          <a:xfrm>
            <a:off x="8004727" y="4313938"/>
            <a:ext cx="3428208" cy="9190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near from coast, road, and railways but far from cities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9A75613C-8A98-0A53-EE01-A60847706E7A}"/>
              </a:ext>
            </a:extLst>
          </p:cNvPr>
          <p:cNvSpPr txBox="1">
            <a:spLocks/>
          </p:cNvSpPr>
          <p:nvPr/>
        </p:nvSpPr>
        <p:spPr>
          <a:xfrm>
            <a:off x="8129156" y="5307354"/>
            <a:ext cx="3428208" cy="91903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1C7DDB"/>
                </a:solidFill>
                <a:latin typeface="Abadi" panose="020B0604020104020204" pitchFamily="34" charset="0"/>
              </a:rPr>
              <a:t>https://</a:t>
            </a:r>
            <a:r>
              <a:rPr lang="en-US" sz="2000" dirty="0" err="1">
                <a:solidFill>
                  <a:srgbClr val="1C7DDB"/>
                </a:solidFill>
                <a:latin typeface="Abadi" panose="020B0604020104020204" pitchFamily="34" charset="0"/>
              </a:rPr>
              <a:t>github.com</a:t>
            </a:r>
            <a:r>
              <a:rPr lang="en-US" sz="2000" dirty="0">
                <a:solidFill>
                  <a:srgbClr val="1C7DDB"/>
                </a:solidFill>
                <a:latin typeface="Abadi" panose="020B0604020104020204" pitchFamily="34" charset="0"/>
              </a:rPr>
              <a:t>/Gengsu07/LEARNING_REPO/blob/main/</a:t>
            </a:r>
            <a:r>
              <a:rPr lang="en-US" sz="2000" dirty="0" err="1">
                <a:solidFill>
                  <a:srgbClr val="1C7DDB"/>
                </a:solidFill>
                <a:latin typeface="Abadi" panose="020B0604020104020204" pitchFamily="34" charset="0"/>
              </a:rPr>
              <a:t>Folium_Jupyter_launch_site_location.ipynb</a:t>
            </a:r>
            <a:endParaRPr lang="en-US" sz="2000" dirty="0">
              <a:solidFill>
                <a:srgbClr val="1C7DDB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587612"/>
            <a:ext cx="10515600" cy="87592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Easily understand success rate SpaceX landing outcome across launch site.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biggest success rate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Rata Across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Laucnh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EAF2E-9056-5F65-4A73-89BA7CBF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99206"/>
            <a:ext cx="10515600" cy="415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E64862E-A180-D0CE-0143-0BEA303083AD}"/>
              </a:ext>
            </a:extLst>
          </p:cNvPr>
          <p:cNvSpPr txBox="1">
            <a:spLocks/>
          </p:cNvSpPr>
          <p:nvPr/>
        </p:nvSpPr>
        <p:spPr>
          <a:xfrm>
            <a:off x="828069" y="1543792"/>
            <a:ext cx="10530114" cy="32518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7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Space-related industries are so expensive because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the cost of the rockets.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Indeed, SpaceX can make the cost cheaper than competitors because SpaceX can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reuse its first stage(rocket). </a:t>
            </a:r>
          </a:p>
          <a:p>
            <a:pPr marL="0" indent="0" algn="just">
              <a:lnSpc>
                <a:spcPct val="17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So, to push the cost of operation, it is very important that we analyze the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data and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get insights for optimum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spaceX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 launch.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7979" y="1351057"/>
            <a:ext cx="9791971" cy="84958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Drilldown to see landing outcome percentages in each launch site.</a:t>
            </a:r>
          </a:p>
          <a:p>
            <a:pPr marL="0" indent="0" algn="ctr">
              <a:buNone/>
            </a:pPr>
            <a:r>
              <a:rPr lang="en-US" dirty="0"/>
              <a:t>KSC LC-39A have 76,9% success landing and 23,1% failure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Drilldown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Succes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Rates each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96FEF-C078-1C02-7F04-12DDB0A33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14" y="2200646"/>
            <a:ext cx="9791972" cy="44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2019" y="1919927"/>
            <a:ext cx="5136243" cy="11980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Insights relationship payload mass, booster version, and its effect on landing outcome easily found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and Booster to Success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2CEFDD-6FB3-38BF-D7FE-9E32794E0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51097"/>
            <a:ext cx="5193467" cy="2655147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AC27803-28B0-BBD2-13F0-347AAAA8A42B}"/>
              </a:ext>
            </a:extLst>
          </p:cNvPr>
          <p:cNvSpPr txBox="1">
            <a:spLocks/>
          </p:cNvSpPr>
          <p:nvPr/>
        </p:nvSpPr>
        <p:spPr>
          <a:xfrm>
            <a:off x="5820916" y="4678737"/>
            <a:ext cx="5711328" cy="11980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successful booster have payload mass between 2.000Kg and 5.500 Kg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184DD2-0026-4EEE-B163-1D6A7CEDA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3740057"/>
            <a:ext cx="5041862" cy="254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2" name="Picture 11" descr="Chart, bar chart&#10;&#10;Description automatically generated with medium confidence">
            <a:extLst>
              <a:ext uri="{FF2B5EF4-FFF2-40B4-BE49-F238E27FC236}">
                <a16:creationId xmlns:a16="http://schemas.microsoft.com/office/drawing/2014/main" id="{C6EB244D-B1F9-E270-C883-D6A52BBDA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523814"/>
            <a:ext cx="11548872" cy="389774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680469" y="5023715"/>
            <a:ext cx="3218685" cy="1344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Classification Accuracy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379976" y="5010912"/>
            <a:ext cx="6976872" cy="1344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400"/>
              </a:spcBef>
              <a:buNone/>
            </a:pPr>
            <a:r>
              <a:rPr lang="en-US" sz="3200" dirty="0">
                <a:solidFill>
                  <a:schemeClr val="bg1"/>
                </a:solidFill>
              </a:rPr>
              <a:t>Logistic Regression and KNN has the highest accuracy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556248"/>
            <a:ext cx="81915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alpha val="8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561819"/>
            <a:ext cx="4668888" cy="10966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 model perfectly predict true did not land 6 with 0 false, and predict 12 landed with zero false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1FFB8-B972-EF67-E523-0EA22DFB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19" y="1432203"/>
            <a:ext cx="4049215" cy="3993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C2CAD-6DC0-E5C7-EC2C-78917B176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479" y="1432203"/>
            <a:ext cx="4049215" cy="4037999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6150362-E403-6904-0BB0-C98DFAC00FED}"/>
              </a:ext>
            </a:extLst>
          </p:cNvPr>
          <p:cNvSpPr txBox="1">
            <a:spLocks/>
          </p:cNvSpPr>
          <p:nvPr/>
        </p:nvSpPr>
        <p:spPr>
          <a:xfrm>
            <a:off x="6502642" y="5561819"/>
            <a:ext cx="4668888" cy="1096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model perfectly predict true did not land 6 with 0 false, and predict 12 landed with zero false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have the highest success rate across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between 2k Kg and 5.5k Kg seems have more succeed than others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and SSO orbit type tend to have high success landing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and KNN are suited model to predict the landing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66,67% SpaceX Flights are Succeed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can reuse their rockets about 66,67%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rockets cost can be cheaper because 66,67% their first stage can be saved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codes can be found in my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repositories here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hlinkClick r:id="rId4"/>
              </a:rPr>
              <a:t>https://github.com/Gengsu07/LEARNING_REPO</a:t>
            </a:r>
            <a:endParaRPr lang="en-US" sz="2200" dirty="0">
              <a:solidFill>
                <a:srgbClr val="1C7DDB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1C7DDB"/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687961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collected using two methods that is using API and Web Scraping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cleaned, and processed to output outcome label that classifies the first stage land successfully or not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47E0E28-9997-CF95-4596-594D5C6C591A}"/>
              </a:ext>
            </a:extLst>
          </p:cNvPr>
          <p:cNvSpPr txBox="1">
            <a:spLocks/>
          </p:cNvSpPr>
          <p:nvPr/>
        </p:nvSpPr>
        <p:spPr>
          <a:xfrm>
            <a:off x="838200" y="1427426"/>
            <a:ext cx="10515600" cy="8207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Data obtained using two methods that are using API from </a:t>
            </a:r>
            <a:r>
              <a:rPr lang="en-US" sz="2400" dirty="0" err="1"/>
              <a:t>spacexdata</a:t>
            </a:r>
            <a:r>
              <a:rPr lang="en-US" sz="2400" dirty="0"/>
              <a:t> website and </a:t>
            </a:r>
            <a:r>
              <a:rPr lang="en-US" sz="2400" dirty="0" err="1"/>
              <a:t>Webscraping</a:t>
            </a:r>
            <a:r>
              <a:rPr lang="en-US" sz="2400" dirty="0"/>
              <a:t> from </a:t>
            </a:r>
            <a:r>
              <a:rPr lang="en-US" sz="2400" dirty="0" err="1"/>
              <a:t>wikipages</a:t>
            </a:r>
            <a:r>
              <a:rPr lang="en-US" sz="2400" dirty="0"/>
              <a:t> as follow: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FE3197E-BA78-BD20-714A-7F3C97796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789457"/>
              </p:ext>
            </p:extLst>
          </p:nvPr>
        </p:nvGraphicFramePr>
        <p:xfrm>
          <a:off x="838200" y="2420428"/>
          <a:ext cx="10515600" cy="339727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218043">
                  <a:extLst>
                    <a:ext uri="{9D8B030D-6E8A-4147-A177-3AD203B41FA5}">
                      <a16:colId xmlns:a16="http://schemas.microsoft.com/office/drawing/2014/main" val="4050085692"/>
                    </a:ext>
                  </a:extLst>
                </a:gridCol>
                <a:gridCol w="5297557">
                  <a:extLst>
                    <a:ext uri="{9D8B030D-6E8A-4147-A177-3AD203B41FA5}">
                      <a16:colId xmlns:a16="http://schemas.microsoft.com/office/drawing/2014/main" val="261231072"/>
                    </a:ext>
                  </a:extLst>
                </a:gridCol>
              </a:tblGrid>
              <a:tr h="65491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Webscraping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81217"/>
                  </a:ext>
                </a:extLst>
              </a:tr>
              <a:tr h="654915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- Using request to get data from </a:t>
                      </a:r>
                      <a:r>
                        <a:rPr lang="en-US" dirty="0" err="1"/>
                        <a:t>spacexAPI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- Using request to get data from </a:t>
                      </a:r>
                      <a:r>
                        <a:rPr lang="en-US" dirty="0" err="1"/>
                        <a:t>wikipedia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551607"/>
                  </a:ext>
                </a:extLst>
              </a:tr>
              <a:tr h="1043723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- Decode </a:t>
                      </a:r>
                      <a:r>
                        <a:rPr lang="en-US" dirty="0" err="1"/>
                        <a:t>json</a:t>
                      </a:r>
                      <a:r>
                        <a:rPr lang="en-US" dirty="0"/>
                        <a:t> response and turn to </a:t>
                      </a:r>
                      <a:r>
                        <a:rPr lang="en-US" dirty="0" err="1"/>
                        <a:t>dataframe</a:t>
                      </a:r>
                      <a:r>
                        <a:rPr lang="en-US" dirty="0"/>
                        <a:t> using .</a:t>
                      </a:r>
                      <a:r>
                        <a:rPr lang="en-US" dirty="0" err="1"/>
                        <a:t>json_normalize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- Parse the response using </a:t>
                      </a:r>
                      <a:r>
                        <a:rPr lang="en-US" dirty="0" err="1"/>
                        <a:t>BeautifulSoup</a:t>
                      </a:r>
                      <a:r>
                        <a:rPr lang="en-US" dirty="0"/>
                        <a:t> to make easy to understand html and to navigate to the table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22148"/>
                  </a:ext>
                </a:extLst>
              </a:tr>
              <a:tr h="1043723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- Wrangled data to make the </a:t>
                      </a:r>
                      <a:r>
                        <a:rPr lang="en-US" dirty="0" err="1"/>
                        <a:t>dataframe</a:t>
                      </a:r>
                      <a:r>
                        <a:rPr lang="en-US" dirty="0"/>
                        <a:t> clean as expected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- Extract data from html table to pandas </a:t>
                      </a:r>
                      <a:r>
                        <a:rPr lang="en-US" dirty="0" err="1"/>
                        <a:t>dataframe</a:t>
                      </a:r>
                      <a:r>
                        <a:rPr lang="en-US" dirty="0"/>
                        <a:t> using </a:t>
                      </a:r>
                      <a:r>
                        <a:rPr lang="en-US" dirty="0" err="1"/>
                        <a:t>BeautifullSoup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769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72076"/>
            <a:ext cx="5779567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request to get data from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to collect data that contain rockets, launchpads, payloads, cores.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then wrangled to make clean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 is the notebook I used to get data from SpaceX API </a:t>
            </a:r>
            <a:r>
              <a:rPr lang="en-US" sz="2200" u="sng" dirty="0">
                <a:solidFill>
                  <a:schemeClr val="accent1"/>
                </a:solidFill>
              </a:rPr>
              <a:t>https://</a:t>
            </a:r>
            <a:r>
              <a:rPr lang="en-US" sz="2200" u="sng" dirty="0" err="1">
                <a:solidFill>
                  <a:schemeClr val="accent1"/>
                </a:solidFill>
              </a:rPr>
              <a:t>github.com</a:t>
            </a:r>
            <a:r>
              <a:rPr lang="en-US" sz="2200" u="sng" dirty="0">
                <a:solidFill>
                  <a:schemeClr val="accent1"/>
                </a:solidFill>
              </a:rPr>
              <a:t>/Gengsu07/LEARNING_REPO/blob/main/</a:t>
            </a:r>
            <a:r>
              <a:rPr lang="en-US" sz="2200" u="sng" dirty="0" err="1">
                <a:solidFill>
                  <a:schemeClr val="accent1"/>
                </a:solidFill>
              </a:rPr>
              <a:t>jupyter</a:t>
            </a:r>
            <a:r>
              <a:rPr lang="en-US" sz="2200" u="sng" dirty="0">
                <a:solidFill>
                  <a:schemeClr val="accent1"/>
                </a:solidFill>
              </a:rPr>
              <a:t>-labs-</a:t>
            </a:r>
            <a:r>
              <a:rPr lang="en-US" sz="2200" u="sng" dirty="0" err="1">
                <a:solidFill>
                  <a:schemeClr val="accent1"/>
                </a:solidFill>
              </a:rPr>
              <a:t>spacex</a:t>
            </a:r>
            <a:r>
              <a:rPr lang="en-US" sz="2200" u="sng" dirty="0">
                <a:solidFill>
                  <a:schemeClr val="accent1"/>
                </a:solidFill>
              </a:rPr>
              <a:t>-data-collection-</a:t>
            </a:r>
            <a:r>
              <a:rPr lang="en-US" sz="2200" u="sng" dirty="0" err="1">
                <a:solidFill>
                  <a:schemeClr val="accent1"/>
                </a:solidFill>
              </a:rPr>
              <a:t>api.ipynb</a:t>
            </a:r>
            <a:endParaRPr lang="en-US" sz="2200" u="sng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1F7209F-4918-89E6-9025-5E27EEF1D9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5242774"/>
              </p:ext>
            </p:extLst>
          </p:nvPr>
        </p:nvGraphicFramePr>
        <p:xfrm>
          <a:off x="6367549" y="1491125"/>
          <a:ext cx="5342314" cy="4206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82500"/>
            <a:ext cx="6067988" cy="4431945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>
            <a:no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is fetched from Wikipedia using request and then parse with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make HTML response more readable.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Bs4 is also used to navigate to the table needed, then the data extracted to pandas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the notebook</a:t>
            </a:r>
            <a:b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400" dirty="0">
                <a:solidFill>
                  <a:schemeClr val="accent1"/>
                </a:solidFill>
                <a:latin typeface="Abadi" panose="020B0604020104020204" pitchFamily="34" charset="0"/>
              </a:rPr>
              <a:t>https://</a:t>
            </a:r>
            <a:r>
              <a:rPr lang="en-US" sz="2400" dirty="0" err="1">
                <a:solidFill>
                  <a:schemeClr val="accent1"/>
                </a:solidFill>
                <a:latin typeface="Abadi" panose="020B0604020104020204" pitchFamily="34" charset="0"/>
              </a:rPr>
              <a:t>github.com</a:t>
            </a:r>
            <a:r>
              <a:rPr lang="en-US" sz="2400" dirty="0">
                <a:solidFill>
                  <a:schemeClr val="accent1"/>
                </a:solidFill>
                <a:latin typeface="Abadi" panose="020B0604020104020204" pitchFamily="34" charset="0"/>
              </a:rPr>
              <a:t>/Gengsu07/LEARNING_REPO/blob/main/</a:t>
            </a:r>
            <a:r>
              <a:rPr lang="en-US" sz="2400" dirty="0" err="1">
                <a:solidFill>
                  <a:schemeClr val="accent1"/>
                </a:solidFill>
                <a:latin typeface="Abadi" panose="020B0604020104020204" pitchFamily="34" charset="0"/>
              </a:rPr>
              <a:t>jupyter</a:t>
            </a:r>
            <a:r>
              <a:rPr lang="en-US" sz="2400" dirty="0">
                <a:solidFill>
                  <a:schemeClr val="accent1"/>
                </a:solidFill>
                <a:latin typeface="Abadi" panose="020B0604020104020204" pitchFamily="34" charset="0"/>
              </a:rPr>
              <a:t>-labs-</a:t>
            </a:r>
            <a:r>
              <a:rPr lang="en-US" sz="2400" dirty="0" err="1">
                <a:solidFill>
                  <a:schemeClr val="accent1"/>
                </a:solidFill>
                <a:latin typeface="Abadi" panose="020B0604020104020204" pitchFamily="34" charset="0"/>
              </a:rPr>
              <a:t>webscraping.ipynb</a:t>
            </a:r>
            <a:endParaRPr lang="en-US" sz="2400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C52253D-DFBA-E31D-7D4B-B6361B5D37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1493794"/>
              </p:ext>
            </p:extLst>
          </p:nvPr>
        </p:nvGraphicFramePr>
        <p:xfrm>
          <a:off x="7032567" y="1441227"/>
          <a:ext cx="4253044" cy="4431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4410</TotalTime>
  <Words>2101</Words>
  <Application>Microsoft Macintosh PowerPoint</Application>
  <PresentationFormat>Widescreen</PresentationFormat>
  <Paragraphs>244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Tw Cen MT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Sugeng Wahyudi</cp:lastModifiedBy>
  <cp:revision>219</cp:revision>
  <dcterms:created xsi:type="dcterms:W3CDTF">2021-04-29T18:58:34Z</dcterms:created>
  <dcterms:modified xsi:type="dcterms:W3CDTF">2022-07-25T04:31:49Z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